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16" r:id="rId2"/>
  </p:sldMasterIdLst>
  <p:notesMasterIdLst>
    <p:notesMasterId r:id="rId17"/>
  </p:notesMasterIdLst>
  <p:sldIdLst>
    <p:sldId id="1618" r:id="rId3"/>
    <p:sldId id="1608" r:id="rId4"/>
    <p:sldId id="1667" r:id="rId5"/>
    <p:sldId id="1671" r:id="rId6"/>
    <p:sldId id="1668" r:id="rId7"/>
    <p:sldId id="1674" r:id="rId8"/>
    <p:sldId id="1675" r:id="rId9"/>
    <p:sldId id="1677" r:id="rId10"/>
    <p:sldId id="1678" r:id="rId11"/>
    <p:sldId id="1684" r:id="rId12"/>
    <p:sldId id="1680" r:id="rId13"/>
    <p:sldId id="1681" r:id="rId14"/>
    <p:sldId id="1682" r:id="rId15"/>
    <p:sldId id="1683" r:id="rId16"/>
  </p:sldIdLst>
  <p:sldSz cx="9144000" cy="6858000" type="screen4x3"/>
  <p:notesSz cx="7010400" cy="9296400"/>
  <p:defaultTextStyle>
    <a:defPPr>
      <a:defRPr lang="en-US"/>
    </a:defPPr>
    <a:lvl1pPr marL="0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9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8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77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37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97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56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15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74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mika Wright" initials="TW" lastIdx="4" clrIdx="0"/>
  <p:cmAuthor id="1" name="Kevin M Chapman" initials="KMC" lastIdx="1" clrIdx="1"/>
  <p:cmAuthor id="2" name="Sydney Blount" initials="SB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343F"/>
    <a:srgbClr val="FFFFFF"/>
    <a:srgbClr val="E25C63"/>
    <a:srgbClr val="D0D8E8"/>
    <a:srgbClr val="46C296"/>
    <a:srgbClr val="65CCA8"/>
    <a:srgbClr val="65B16C"/>
    <a:srgbClr val="818282"/>
    <a:srgbClr val="313540"/>
    <a:srgbClr val="A11D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27" autoAdjust="0"/>
    <p:restoredTop sz="92178" autoAdjust="0"/>
  </p:normalViewPr>
  <p:slideViewPr>
    <p:cSldViewPr>
      <p:cViewPr varScale="1">
        <p:scale>
          <a:sx n="97" d="100"/>
          <a:sy n="97" d="100"/>
        </p:scale>
        <p:origin x="4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15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3038475" cy="465138"/>
          </a:xfrm>
          <a:prstGeom prst="rect">
            <a:avLst/>
          </a:prstGeom>
        </p:spPr>
        <p:txBody>
          <a:bodyPr vert="horz" lIns="90898" tIns="45448" rIns="90898" bIns="4544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8" y="0"/>
            <a:ext cx="3038475" cy="465138"/>
          </a:xfrm>
          <a:prstGeom prst="rect">
            <a:avLst/>
          </a:prstGeom>
        </p:spPr>
        <p:txBody>
          <a:bodyPr vert="horz" lIns="90898" tIns="45448" rIns="90898" bIns="45448" rtlCol="0"/>
          <a:lstStyle>
            <a:lvl1pPr algn="r">
              <a:defRPr sz="1200"/>
            </a:lvl1pPr>
          </a:lstStyle>
          <a:p>
            <a:fld id="{1FEDE04A-9E34-4AC0-B747-564320A2E939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98" tIns="45448" rIns="90898" bIns="4544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7" y="4416434"/>
            <a:ext cx="5607051" cy="4183063"/>
          </a:xfrm>
          <a:prstGeom prst="rect">
            <a:avLst/>
          </a:prstGeom>
        </p:spPr>
        <p:txBody>
          <a:bodyPr vert="horz" lIns="90898" tIns="45448" rIns="90898" bIns="4544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7" y="8829675"/>
            <a:ext cx="3038475" cy="465138"/>
          </a:xfrm>
          <a:prstGeom prst="rect">
            <a:avLst/>
          </a:prstGeom>
        </p:spPr>
        <p:txBody>
          <a:bodyPr vert="horz" lIns="90898" tIns="45448" rIns="90898" bIns="4544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8" y="8829675"/>
            <a:ext cx="3038475" cy="465138"/>
          </a:xfrm>
          <a:prstGeom prst="rect">
            <a:avLst/>
          </a:prstGeom>
        </p:spPr>
        <p:txBody>
          <a:bodyPr vert="horz" lIns="90898" tIns="45448" rIns="90898" bIns="45448" rtlCol="0" anchor="b"/>
          <a:lstStyle>
            <a:lvl1pPr algn="r">
              <a:defRPr sz="1200"/>
            </a:lvl1pPr>
          </a:lstStyle>
          <a:p>
            <a:fld id="{FAA13FFB-37C9-44A2-85CB-27C5919A9A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233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9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18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77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37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97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56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15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74" algn="l" defTabSz="9143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9024">
              <a:defRPr/>
            </a:pPr>
            <a:r>
              <a:rPr lang="en-US" dirty="0" smtClean="0"/>
              <a:t>Ensure the size of the OSD logo</a:t>
            </a:r>
            <a:r>
              <a:rPr lang="en-US" baseline="0" dirty="0" smtClean="0"/>
              <a:t> is 1.5 X 1.5 and the size of the ODCFO logo is 1.5 X 1.47.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13FFB-37C9-44A2-85CB-27C5919A9A3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635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 dirty="0" smtClean="0"/>
              <a:t>Stoplight</a:t>
            </a:r>
          </a:p>
          <a:p>
            <a:r>
              <a:rPr lang="en-US" altLang="en-US" dirty="0" smtClean="0"/>
              <a:t>Accomplishments</a:t>
            </a:r>
          </a:p>
          <a:p>
            <a:r>
              <a:rPr lang="en-US" altLang="en-US" dirty="0" smtClean="0"/>
              <a:t>Next Steps</a:t>
            </a:r>
          </a:p>
          <a:p>
            <a:r>
              <a:rPr lang="en-US" altLang="en-US" dirty="0" smtClean="0"/>
              <a:t>Risks</a:t>
            </a:r>
          </a:p>
          <a:p>
            <a:r>
              <a:rPr lang="en-US" altLang="en-US" dirty="0" smtClean="0"/>
              <a:t>Status Report</a:t>
            </a:r>
          </a:p>
          <a:p>
            <a:r>
              <a:rPr lang="en-US" altLang="en-US" dirty="0" smtClean="0"/>
              <a:t>Milestones</a:t>
            </a:r>
          </a:p>
          <a:p>
            <a:r>
              <a:rPr lang="en-US" altLang="en-US" dirty="0" smtClean="0"/>
              <a:t>Color Coding</a:t>
            </a:r>
          </a:p>
          <a:p>
            <a:r>
              <a:rPr lang="en-US" altLang="en-US" dirty="0" smtClean="0"/>
              <a:t>Goals</a:t>
            </a:r>
          </a:p>
          <a:p>
            <a:r>
              <a:rPr lang="en-US" altLang="en-US" dirty="0" smtClean="0"/>
              <a:t>Summary</a:t>
            </a:r>
          </a:p>
          <a:p>
            <a:r>
              <a:rPr lang="en-US" altLang="en-US" dirty="0" smtClean="0"/>
              <a:t>Workstreams</a:t>
            </a:r>
          </a:p>
          <a:p>
            <a:r>
              <a:rPr lang="en-US" altLang="en-US" dirty="0" smtClean="0"/>
              <a:t>Template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8066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 dirty="0" smtClean="0"/>
              <a:t>Stoplight</a:t>
            </a:r>
          </a:p>
          <a:p>
            <a:r>
              <a:rPr lang="en-US" altLang="en-US" dirty="0" smtClean="0"/>
              <a:t>Accomplishments</a:t>
            </a:r>
          </a:p>
          <a:p>
            <a:r>
              <a:rPr lang="en-US" altLang="en-US" dirty="0" smtClean="0"/>
              <a:t>Next Steps</a:t>
            </a:r>
          </a:p>
          <a:p>
            <a:r>
              <a:rPr lang="en-US" altLang="en-US" dirty="0" smtClean="0"/>
              <a:t>Risks</a:t>
            </a:r>
          </a:p>
          <a:p>
            <a:r>
              <a:rPr lang="en-US" altLang="en-US" dirty="0" smtClean="0"/>
              <a:t>Status Report</a:t>
            </a:r>
          </a:p>
          <a:p>
            <a:r>
              <a:rPr lang="en-US" altLang="en-US" dirty="0" smtClean="0"/>
              <a:t>Milestones</a:t>
            </a:r>
          </a:p>
          <a:p>
            <a:r>
              <a:rPr lang="en-US" altLang="en-US" dirty="0" smtClean="0"/>
              <a:t>Color Coding</a:t>
            </a:r>
          </a:p>
          <a:p>
            <a:r>
              <a:rPr lang="en-US" altLang="en-US" dirty="0" smtClean="0"/>
              <a:t>Goals</a:t>
            </a:r>
          </a:p>
          <a:p>
            <a:r>
              <a:rPr lang="en-US" altLang="en-US" dirty="0" smtClean="0"/>
              <a:t>Summary</a:t>
            </a:r>
          </a:p>
          <a:p>
            <a:r>
              <a:rPr lang="en-US" altLang="en-US" dirty="0" smtClean="0"/>
              <a:t>Workstreams</a:t>
            </a:r>
          </a:p>
          <a:p>
            <a:r>
              <a:rPr lang="en-US" altLang="en-US" dirty="0" smtClean="0"/>
              <a:t>Template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6094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 dirty="0" smtClean="0"/>
              <a:t>Stoplight</a:t>
            </a:r>
          </a:p>
          <a:p>
            <a:r>
              <a:rPr lang="en-US" altLang="en-US" dirty="0" smtClean="0"/>
              <a:t>Accomplishments</a:t>
            </a:r>
          </a:p>
          <a:p>
            <a:r>
              <a:rPr lang="en-US" altLang="en-US" dirty="0" smtClean="0"/>
              <a:t>Next Steps</a:t>
            </a:r>
          </a:p>
          <a:p>
            <a:r>
              <a:rPr lang="en-US" altLang="en-US" dirty="0" smtClean="0"/>
              <a:t>Risks</a:t>
            </a:r>
          </a:p>
          <a:p>
            <a:r>
              <a:rPr lang="en-US" altLang="en-US" dirty="0" smtClean="0"/>
              <a:t>Status Report</a:t>
            </a:r>
          </a:p>
          <a:p>
            <a:r>
              <a:rPr lang="en-US" altLang="en-US" dirty="0" smtClean="0"/>
              <a:t>Milestones</a:t>
            </a:r>
          </a:p>
          <a:p>
            <a:r>
              <a:rPr lang="en-US" altLang="en-US" dirty="0" smtClean="0"/>
              <a:t>Color Coding</a:t>
            </a:r>
          </a:p>
          <a:p>
            <a:r>
              <a:rPr lang="en-US" altLang="en-US" dirty="0" smtClean="0"/>
              <a:t>Goals</a:t>
            </a:r>
          </a:p>
          <a:p>
            <a:r>
              <a:rPr lang="en-US" altLang="en-US" dirty="0" smtClean="0"/>
              <a:t>Summary</a:t>
            </a:r>
          </a:p>
          <a:p>
            <a:r>
              <a:rPr lang="en-US" altLang="en-US" dirty="0" smtClean="0"/>
              <a:t>Workstreams</a:t>
            </a:r>
          </a:p>
          <a:p>
            <a:r>
              <a:rPr lang="en-US" altLang="en-US" dirty="0" smtClean="0"/>
              <a:t>Template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870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 dirty="0" smtClean="0"/>
              <a:t>Stoplight</a:t>
            </a:r>
          </a:p>
          <a:p>
            <a:r>
              <a:rPr lang="en-US" altLang="en-US" dirty="0" smtClean="0"/>
              <a:t>Accomplishments</a:t>
            </a:r>
          </a:p>
          <a:p>
            <a:r>
              <a:rPr lang="en-US" altLang="en-US" dirty="0" smtClean="0"/>
              <a:t>Next Steps</a:t>
            </a:r>
          </a:p>
          <a:p>
            <a:r>
              <a:rPr lang="en-US" altLang="en-US" dirty="0" smtClean="0"/>
              <a:t>Risks</a:t>
            </a:r>
          </a:p>
          <a:p>
            <a:r>
              <a:rPr lang="en-US" altLang="en-US" dirty="0" smtClean="0"/>
              <a:t>Status Report</a:t>
            </a:r>
          </a:p>
          <a:p>
            <a:r>
              <a:rPr lang="en-US" altLang="en-US" dirty="0" smtClean="0"/>
              <a:t>Milestones</a:t>
            </a:r>
          </a:p>
          <a:p>
            <a:r>
              <a:rPr lang="en-US" altLang="en-US" dirty="0" smtClean="0"/>
              <a:t>Color Coding</a:t>
            </a:r>
          </a:p>
          <a:p>
            <a:r>
              <a:rPr lang="en-US" altLang="en-US" dirty="0" smtClean="0"/>
              <a:t>Goals</a:t>
            </a:r>
          </a:p>
          <a:p>
            <a:r>
              <a:rPr lang="en-US" altLang="en-US" dirty="0" smtClean="0"/>
              <a:t>Summary</a:t>
            </a:r>
          </a:p>
          <a:p>
            <a:r>
              <a:rPr lang="en-US" altLang="en-US" dirty="0" smtClean="0"/>
              <a:t>Workstreams</a:t>
            </a:r>
          </a:p>
          <a:p>
            <a:r>
              <a:rPr lang="en-US" altLang="en-US" dirty="0" smtClean="0"/>
              <a:t>Template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4747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057400"/>
            <a:ext cx="8686800" cy="2286000"/>
          </a:xfrm>
        </p:spPr>
        <p:txBody>
          <a:bodyPr>
            <a:noAutofit/>
          </a:bodyPr>
          <a:lstStyle>
            <a:lvl1pPr algn="ctr">
              <a:defRPr sz="4400">
                <a:solidFill>
                  <a:srgbClr val="31354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838200"/>
          </a:xfrm>
        </p:spPr>
        <p:txBody>
          <a:bodyPr>
            <a:noAutofit/>
          </a:bodyPr>
          <a:lstStyle>
            <a:lvl1pPr marL="0" indent="0" algn="ctr">
              <a:buNone/>
              <a:defRPr sz="2200" b="1">
                <a:solidFill>
                  <a:srgbClr val="818282"/>
                </a:solidFill>
              </a:defRPr>
            </a:lvl1pPr>
            <a:lvl2pPr marL="457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31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1354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219200"/>
            <a:ext cx="8839200" cy="5410200"/>
          </a:xfrm>
        </p:spPr>
        <p:txBody>
          <a:bodyPr vert="eaVert"/>
          <a:lstStyle>
            <a:lvl1pPr>
              <a:defRPr>
                <a:solidFill>
                  <a:srgbClr val="313540"/>
                </a:solidFill>
              </a:defRPr>
            </a:lvl1pPr>
            <a:lvl2pPr>
              <a:defRPr>
                <a:solidFill>
                  <a:srgbClr val="313540"/>
                </a:solidFill>
              </a:defRPr>
            </a:lvl2pPr>
            <a:lvl3pPr>
              <a:defRPr>
                <a:solidFill>
                  <a:srgbClr val="313540"/>
                </a:solidFill>
              </a:defRPr>
            </a:lvl3pPr>
            <a:lvl4pPr>
              <a:defRPr>
                <a:solidFill>
                  <a:srgbClr val="313540"/>
                </a:solidFill>
              </a:defRPr>
            </a:lvl4pPr>
            <a:lvl5pPr>
              <a:defRPr>
                <a:solidFill>
                  <a:srgbClr val="31354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13540"/>
                </a:solidFill>
              </a:defRPr>
            </a:lvl1pPr>
          </a:lstStyle>
          <a:p>
            <a:fld id="{6972B1E5-0454-478F-98E5-F60332F3B3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-9144" y="990600"/>
            <a:ext cx="9153144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-9144" y="1034901"/>
            <a:ext cx="91531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-9144" y="1079202"/>
            <a:ext cx="9153144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794" y="45090"/>
            <a:ext cx="905561" cy="9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988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972B1E5-0454-478F-98E5-F60332F3B3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467600" cy="914400"/>
          </a:xfrm>
        </p:spPr>
        <p:txBody>
          <a:bodyPr/>
          <a:lstStyle>
            <a:lvl1pPr>
              <a:defRPr>
                <a:solidFill>
                  <a:srgbClr val="31354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-9144" y="990600"/>
            <a:ext cx="9153144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-9144" y="1034901"/>
            <a:ext cx="91531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-9144" y="1079202"/>
            <a:ext cx="9153144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794" y="45090"/>
            <a:ext cx="905561" cy="9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846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1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6078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1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8009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1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59455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4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1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04797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785137" y="3031175"/>
            <a:ext cx="7564582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 userDrawn="1"/>
        </p:nvCxnSpPr>
        <p:spPr>
          <a:xfrm>
            <a:off x="785137" y="3094522"/>
            <a:ext cx="756458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>
            <a:off x="785137" y="3157868"/>
            <a:ext cx="756458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2195489" y="2321625"/>
            <a:ext cx="4826049" cy="1500187"/>
          </a:xfrm>
          <a:solidFill>
            <a:srgbClr val="FFFFFF"/>
          </a:solidFill>
          <a:ln>
            <a:solidFill>
              <a:schemeClr val="tx2"/>
            </a:solidFill>
          </a:ln>
        </p:spPr>
        <p:txBody>
          <a:bodyPr anchor="ctr"/>
          <a:lstStyle>
            <a:lvl1pPr marL="0" indent="0">
              <a:buNone/>
              <a:defRPr sz="2000" baseline="0">
                <a:solidFill>
                  <a:schemeClr val="tx2"/>
                </a:solidFill>
              </a:defRPr>
            </a:lvl1pPr>
            <a:lvl2pPr marL="4571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8847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boxes with paragraph, dash,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736592" y="1356360"/>
            <a:ext cx="4014216" cy="4892040"/>
          </a:xfrm>
        </p:spPr>
        <p:txBody>
          <a:bodyPr/>
          <a:lstStyle>
            <a:lvl1pPr>
              <a:buNone/>
              <a:defRPr sz="1800"/>
            </a:lvl1pPr>
            <a:lvl2pPr>
              <a:defRPr sz="16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356360"/>
            <a:ext cx="4014216" cy="4892040"/>
          </a:xfrm>
        </p:spPr>
        <p:txBody>
          <a:bodyPr/>
          <a:lstStyle>
            <a:lvl1pPr>
              <a:buNone/>
              <a:defRPr sz="1800"/>
            </a:lvl1pPr>
            <a:lvl2pPr>
              <a:defRPr sz="16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0" name="Slide Number Placeholder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4703B00-AB61-4FA3-8D4B-E52EE51755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-9144" y="990600"/>
            <a:ext cx="9153144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-9144" y="1034901"/>
            <a:ext cx="91531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-9144" y="1079202"/>
            <a:ext cx="9153144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794" y="45090"/>
            <a:ext cx="905561" cy="9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772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boxes - 2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399032"/>
            <a:ext cx="4014216" cy="205740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4736592" y="1399032"/>
            <a:ext cx="4014216" cy="205740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393192" y="4041648"/>
            <a:ext cx="4005072" cy="205740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4736592" y="4041648"/>
            <a:ext cx="4005072" cy="2057400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5" name="Slide Number Placeholder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4703B00-AB61-4FA3-8D4B-E52EE51755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-9144" y="990600"/>
            <a:ext cx="9153144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-9144" y="1034901"/>
            <a:ext cx="91531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-9144" y="1079202"/>
            <a:ext cx="9153144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794" y="45090"/>
            <a:ext cx="905561" cy="9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7350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jor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2066544" y="1185672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066544" y="253898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21"/>
          </p:nvPr>
        </p:nvSpPr>
        <p:spPr>
          <a:xfrm>
            <a:off x="2066544" y="389229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22"/>
          </p:nvPr>
        </p:nvSpPr>
        <p:spPr>
          <a:xfrm>
            <a:off x="2066544" y="523646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23"/>
          </p:nvPr>
        </p:nvSpPr>
        <p:spPr>
          <a:xfrm>
            <a:off x="5577840" y="1185672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14"/>
          <p:cNvSpPr>
            <a:spLocks noGrp="1"/>
          </p:cNvSpPr>
          <p:nvPr>
            <p:ph type="body" sz="quarter" idx="24"/>
          </p:nvPr>
        </p:nvSpPr>
        <p:spPr>
          <a:xfrm>
            <a:off x="5577840" y="253898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14"/>
          <p:cNvSpPr>
            <a:spLocks noGrp="1"/>
          </p:cNvSpPr>
          <p:nvPr>
            <p:ph type="body" sz="quarter" idx="25"/>
          </p:nvPr>
        </p:nvSpPr>
        <p:spPr>
          <a:xfrm>
            <a:off x="5577840" y="3892296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14"/>
          <p:cNvSpPr>
            <a:spLocks noGrp="1"/>
          </p:cNvSpPr>
          <p:nvPr>
            <p:ph type="body" sz="quarter" idx="26"/>
          </p:nvPr>
        </p:nvSpPr>
        <p:spPr>
          <a:xfrm>
            <a:off x="5577840" y="5236464"/>
            <a:ext cx="3172968" cy="108813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4703B00-AB61-4FA3-8D4B-E52EE51755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-9144" y="990600"/>
            <a:ext cx="9153144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-9144" y="1034901"/>
            <a:ext cx="91531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 userDrawn="1"/>
        </p:nvCxnSpPr>
        <p:spPr>
          <a:xfrm>
            <a:off x="-9144" y="1079202"/>
            <a:ext cx="9153144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794" y="45090"/>
            <a:ext cx="905561" cy="9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428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410200"/>
          </a:xfrm>
        </p:spPr>
        <p:txBody>
          <a:bodyPr/>
          <a:lstStyle>
            <a:lvl1pPr>
              <a:defRPr>
                <a:solidFill>
                  <a:srgbClr val="313540"/>
                </a:solidFill>
              </a:defRPr>
            </a:lvl1pPr>
            <a:lvl2pPr>
              <a:defRPr>
                <a:solidFill>
                  <a:srgbClr val="313540"/>
                </a:solidFill>
              </a:defRPr>
            </a:lvl2pPr>
            <a:lvl3pPr>
              <a:defRPr>
                <a:solidFill>
                  <a:srgbClr val="313540"/>
                </a:solidFill>
              </a:defRPr>
            </a:lvl3pPr>
            <a:lvl4pPr>
              <a:defRPr>
                <a:solidFill>
                  <a:srgbClr val="313540"/>
                </a:solidFill>
              </a:defRPr>
            </a:lvl4pPr>
            <a:lvl5pPr>
              <a:defRPr>
                <a:solidFill>
                  <a:srgbClr val="31354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13540"/>
                </a:solidFill>
              </a:defRPr>
            </a:lvl1pPr>
          </a:lstStyle>
          <a:p>
            <a:fld id="{6972B1E5-0454-478F-98E5-F60332F3B3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-9144" y="990600"/>
            <a:ext cx="9153144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-9144" y="1034901"/>
            <a:ext cx="91531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-9144" y="1079202"/>
            <a:ext cx="9153144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794" y="45090"/>
            <a:ext cx="905561" cy="9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438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evrons with text boxes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393192" y="1828800"/>
            <a:ext cx="203911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2432304" y="1828800"/>
            <a:ext cx="203911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22"/>
          </p:nvPr>
        </p:nvSpPr>
        <p:spPr>
          <a:xfrm>
            <a:off x="4462272" y="1828800"/>
            <a:ext cx="203911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393192" y="4709160"/>
            <a:ext cx="400507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4"/>
          </p:nvPr>
        </p:nvSpPr>
        <p:spPr>
          <a:xfrm>
            <a:off x="4736592" y="4709160"/>
            <a:ext cx="400507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25"/>
          </p:nvPr>
        </p:nvSpPr>
        <p:spPr>
          <a:xfrm>
            <a:off x="6501384" y="1828800"/>
            <a:ext cx="2039112" cy="159105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8" name="Slide Number Placeholder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4703B00-AB61-4FA3-8D4B-E52EE51755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-9144" y="990600"/>
            <a:ext cx="9153144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-9144" y="1034901"/>
            <a:ext cx="91531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-9144" y="1079202"/>
            <a:ext cx="9153144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794" y="45090"/>
            <a:ext cx="905561" cy="9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6323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4736592" y="1399032"/>
            <a:ext cx="4005072" cy="225856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4736592" y="4041648"/>
            <a:ext cx="4005072" cy="225856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Slide Number Placeholder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4703B00-AB61-4FA3-8D4B-E52EE51755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-9144" y="990600"/>
            <a:ext cx="9153144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-9144" y="1034901"/>
            <a:ext cx="91531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-9144" y="1079202"/>
            <a:ext cx="9153144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794" y="45090"/>
            <a:ext cx="905561" cy="9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187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s - 3/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393192" y="4270248"/>
            <a:ext cx="2633472" cy="202996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9"/>
          </p:nvPr>
        </p:nvSpPr>
        <p:spPr>
          <a:xfrm>
            <a:off x="3259836" y="4270248"/>
            <a:ext cx="2633472" cy="202996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20"/>
          </p:nvPr>
        </p:nvSpPr>
        <p:spPr>
          <a:xfrm>
            <a:off x="6126480" y="4270248"/>
            <a:ext cx="2633472" cy="2029968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1056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Slide Number Placeholder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4703B00-AB61-4FA3-8D4B-E52EE51755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-9144" y="990600"/>
            <a:ext cx="9153144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-9144" y="1034901"/>
            <a:ext cx="91531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-9144" y="1079202"/>
            <a:ext cx="9153144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794" y="45090"/>
            <a:ext cx="905561" cy="9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8948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s - 2/slide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393192" y="4864608"/>
            <a:ext cx="4005072" cy="108813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20"/>
          </p:nvPr>
        </p:nvSpPr>
        <p:spPr>
          <a:xfrm>
            <a:off x="4736592" y="4864608"/>
            <a:ext cx="4005072" cy="1088136"/>
          </a:xfrm>
        </p:spPr>
        <p:txBody>
          <a:bodyPr/>
          <a:lstStyle>
            <a:lvl1pPr marL="0" indent="0">
              <a:lnSpc>
                <a:spcPct val="106000"/>
              </a:lnSpc>
              <a:spcBef>
                <a:spcPts val="0"/>
              </a:spcBef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794" y="45090"/>
            <a:ext cx="905561" cy="905561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4703B00-AB61-4FA3-8D4B-E52EE51755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-9144" y="990600"/>
            <a:ext cx="9153144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-9144" y="1034901"/>
            <a:ext cx="91531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-9144" y="1079202"/>
            <a:ext cx="9153144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77899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2"/>
          <p:cNvSpPr>
            <a:spLocks noChangeShapeType="1"/>
          </p:cNvSpPr>
          <p:nvPr/>
        </p:nvSpPr>
        <p:spPr bwMode="auto">
          <a:xfrm>
            <a:off x="2667000" y="1905000"/>
            <a:ext cx="0" cy="3505200"/>
          </a:xfrm>
          <a:prstGeom prst="line">
            <a:avLst/>
          </a:prstGeom>
          <a:noFill/>
          <a:ln w="38100">
            <a:solidFill>
              <a:srgbClr val="8F9D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 smtClean="0">
              <a:solidFill>
                <a:srgbClr val="000000"/>
              </a:solidFill>
            </a:endParaRPr>
          </a:p>
        </p:txBody>
      </p:sp>
      <p:pic>
        <p:nvPicPr>
          <p:cNvPr id="4" name="Picture 22" descr="BTA-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81200"/>
            <a:ext cx="21304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2895600" y="1905000"/>
            <a:ext cx="5105400" cy="2286000"/>
          </a:xfrm>
          <a:extLst>
            <a:ext uri="{909E8E84-426E-40DD-AFC4-6F175D3DCCD1}">
              <a14:hiddenFill xmlns:a14="http://schemas.microsoft.com/office/drawing/2010/main">
                <a:solidFill>
                  <a:srgbClr val="003A63"/>
                </a:solidFill>
              </a14:hiddenFill>
            </a:ext>
          </a:extLst>
        </p:spPr>
        <p:txBody>
          <a:bodyPr/>
          <a:lstStyle>
            <a:lvl1pPr algn="l">
              <a:defRPr sz="4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76304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E2BAD-A539-47F6-8208-B47F36505B2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0878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46A00-596D-4CB5-BE5D-D57684435A3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1012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983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4983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9CEA3-72DE-468D-BFEC-E48F825F20C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3791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60CF0-3CD5-4F52-9D6C-F503F9B17F0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955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00ACA-2B6F-4360-8F52-F3F692E2EED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641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7467600" cy="685800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410200"/>
          </a:xfrm>
        </p:spPr>
        <p:txBody>
          <a:bodyPr/>
          <a:lstStyle>
            <a:lvl1pPr>
              <a:defRPr>
                <a:solidFill>
                  <a:srgbClr val="313540"/>
                </a:solidFill>
              </a:defRPr>
            </a:lvl1pPr>
            <a:lvl2pPr>
              <a:defRPr>
                <a:solidFill>
                  <a:srgbClr val="313540"/>
                </a:solidFill>
              </a:defRPr>
            </a:lvl2pPr>
            <a:lvl3pPr>
              <a:defRPr>
                <a:solidFill>
                  <a:srgbClr val="313540"/>
                </a:solidFill>
              </a:defRPr>
            </a:lvl3pPr>
            <a:lvl4pPr>
              <a:defRPr>
                <a:solidFill>
                  <a:srgbClr val="313540"/>
                </a:solidFill>
              </a:defRPr>
            </a:lvl4pPr>
            <a:lvl5pPr>
              <a:defRPr>
                <a:solidFill>
                  <a:srgbClr val="31354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13540"/>
                </a:solidFill>
              </a:defRPr>
            </a:lvl1pPr>
          </a:lstStyle>
          <a:p>
            <a:fld id="{6972B1E5-0454-478F-98E5-F60332F3B3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-9144" y="990600"/>
            <a:ext cx="9153144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-9144" y="1034901"/>
            <a:ext cx="91531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-9144" y="1079202"/>
            <a:ext cx="9153144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8319" y="295890"/>
            <a:ext cx="618510" cy="618510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lIns="91408" tIns="45704" rIns="91408" bIns="45704" anchor="ctr">
            <a:noAutofit/>
          </a:bodyPr>
          <a:lstStyle/>
          <a:p>
            <a:pPr marL="0" lvl="1" indent="0" algn="ctr" defTabSz="898248" eaLnBrk="0" fontAlgn="base" hangingPunct="0">
              <a:spcBef>
                <a:spcPts val="1200"/>
              </a:spcBef>
              <a:buSzPct val="125000"/>
              <a:buNone/>
              <a:tabLst>
                <a:tab pos="7131749" algn="r"/>
              </a:tabLs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0"/>
            <a:ext cx="9144000" cy="228600"/>
          </a:xfrm>
        </p:spPr>
        <p:txBody>
          <a:bodyPr anchor="ctr" anchorCtr="0"/>
          <a:lstStyle>
            <a:lvl1pPr marL="0" indent="0" algn="ctr">
              <a:buNone/>
              <a:defRPr sz="12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9925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82A9B-5D49-4535-A701-D83A2ED94BC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9814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E21D7-EE16-4E10-9F4E-DB4965679F6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2782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AE0DC-9D09-42A5-B791-4262BE2D0C7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8886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FB635-0EC0-40F7-8269-516465586B1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211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2250"/>
            <a:ext cx="2057400" cy="59039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2250"/>
            <a:ext cx="6019800" cy="59039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D66A0-9D37-4BEF-9EBD-4F476A4C673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5674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22250"/>
            <a:ext cx="65532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4038600" cy="4983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4983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74E59-94AF-4E52-B19C-32C69F3FF01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3939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2250"/>
            <a:ext cx="8229600" cy="590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995E0-564A-4A00-8605-D59B4BC3461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7409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22250"/>
            <a:ext cx="65532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D8BB5-2728-471C-A995-76F74FA768C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60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18282"/>
                </a:solidFill>
              </a:defRPr>
            </a:lvl1pPr>
            <a:lvl2pPr marL="4571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1801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>
                <a:solidFill>
                  <a:srgbClr val="31354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1400">
                <a:solidFill>
                  <a:srgbClr val="313540"/>
                </a:solidFill>
              </a:defRPr>
            </a:lvl1pPr>
            <a:lvl2pPr>
              <a:defRPr sz="1400">
                <a:solidFill>
                  <a:srgbClr val="313540"/>
                </a:solidFill>
              </a:defRPr>
            </a:lvl2pPr>
            <a:lvl3pPr>
              <a:defRPr sz="1200">
                <a:solidFill>
                  <a:srgbClr val="313540"/>
                </a:solidFill>
              </a:defRPr>
            </a:lvl3pPr>
            <a:lvl4pPr>
              <a:defRPr sz="1100">
                <a:solidFill>
                  <a:srgbClr val="313540"/>
                </a:solidFill>
              </a:defRPr>
            </a:lvl4pPr>
            <a:lvl5pPr>
              <a:defRPr sz="1000">
                <a:solidFill>
                  <a:srgbClr val="3135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1400">
                <a:solidFill>
                  <a:srgbClr val="313540"/>
                </a:solidFill>
              </a:defRPr>
            </a:lvl1pPr>
            <a:lvl2pPr>
              <a:defRPr sz="1400">
                <a:solidFill>
                  <a:srgbClr val="313540"/>
                </a:solidFill>
              </a:defRPr>
            </a:lvl2pPr>
            <a:lvl3pPr>
              <a:defRPr sz="1200">
                <a:solidFill>
                  <a:srgbClr val="313540"/>
                </a:solidFill>
              </a:defRPr>
            </a:lvl3pPr>
            <a:lvl4pPr>
              <a:defRPr sz="1100">
                <a:solidFill>
                  <a:srgbClr val="313540"/>
                </a:solidFill>
              </a:defRPr>
            </a:lvl4pPr>
            <a:lvl5pPr>
              <a:defRPr sz="1000">
                <a:solidFill>
                  <a:srgbClr val="3135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13540"/>
                </a:solidFill>
              </a:defRPr>
            </a:lvl1pPr>
          </a:lstStyle>
          <a:p>
            <a:fld id="{6972B1E5-0454-478F-98E5-F60332F3B3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-9144" y="990600"/>
            <a:ext cx="9153144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-9144" y="1034901"/>
            <a:ext cx="91531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-9144" y="1079202"/>
            <a:ext cx="9153144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794" y="45090"/>
            <a:ext cx="905561" cy="9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384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1354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1400" b="1">
                <a:solidFill>
                  <a:srgbClr val="313540"/>
                </a:solidFill>
              </a:defRPr>
            </a:lvl1pPr>
            <a:lvl2pPr marL="457159" indent="0">
              <a:buNone/>
              <a:defRPr sz="2000" b="1"/>
            </a:lvl2pPr>
            <a:lvl3pPr marL="914318" indent="0">
              <a:buNone/>
              <a:defRPr sz="1800" b="1"/>
            </a:lvl3pPr>
            <a:lvl4pPr marL="1371477" indent="0">
              <a:buNone/>
              <a:defRPr sz="1600" b="1"/>
            </a:lvl4pPr>
            <a:lvl5pPr marL="1828637" indent="0">
              <a:buNone/>
              <a:defRPr sz="1600" b="1"/>
            </a:lvl5pPr>
            <a:lvl6pPr marL="2285797" indent="0">
              <a:buNone/>
              <a:defRPr sz="1600" b="1"/>
            </a:lvl6pPr>
            <a:lvl7pPr marL="2742956" indent="0">
              <a:buNone/>
              <a:defRPr sz="1600" b="1"/>
            </a:lvl7pPr>
            <a:lvl8pPr marL="3200115" indent="0">
              <a:buNone/>
              <a:defRPr sz="1600" b="1"/>
            </a:lvl8pPr>
            <a:lvl9pPr marL="3657274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1400">
                <a:solidFill>
                  <a:srgbClr val="313540"/>
                </a:solidFill>
              </a:defRPr>
            </a:lvl1pPr>
            <a:lvl2pPr>
              <a:defRPr sz="1400">
                <a:solidFill>
                  <a:srgbClr val="313540"/>
                </a:solidFill>
              </a:defRPr>
            </a:lvl2pPr>
            <a:lvl3pPr>
              <a:defRPr sz="1200">
                <a:solidFill>
                  <a:srgbClr val="313540"/>
                </a:solidFill>
              </a:defRPr>
            </a:lvl3pPr>
            <a:lvl4pPr>
              <a:defRPr sz="1100">
                <a:solidFill>
                  <a:srgbClr val="313540"/>
                </a:solidFill>
              </a:defRPr>
            </a:lvl4pPr>
            <a:lvl5pPr>
              <a:defRPr sz="1000">
                <a:solidFill>
                  <a:srgbClr val="31354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2"/>
          </a:xfrm>
        </p:spPr>
        <p:txBody>
          <a:bodyPr anchor="b"/>
          <a:lstStyle>
            <a:lvl1pPr marL="0" indent="0">
              <a:buNone/>
              <a:defRPr sz="1400" b="1">
                <a:solidFill>
                  <a:srgbClr val="313540"/>
                </a:solidFill>
              </a:defRPr>
            </a:lvl1pPr>
            <a:lvl2pPr marL="457159" indent="0">
              <a:buNone/>
              <a:defRPr sz="2000" b="1"/>
            </a:lvl2pPr>
            <a:lvl3pPr marL="914318" indent="0">
              <a:buNone/>
              <a:defRPr sz="1800" b="1"/>
            </a:lvl3pPr>
            <a:lvl4pPr marL="1371477" indent="0">
              <a:buNone/>
              <a:defRPr sz="1600" b="1"/>
            </a:lvl4pPr>
            <a:lvl5pPr marL="1828637" indent="0">
              <a:buNone/>
              <a:defRPr sz="1600" b="1"/>
            </a:lvl5pPr>
            <a:lvl6pPr marL="2285797" indent="0">
              <a:buNone/>
              <a:defRPr sz="1600" b="1"/>
            </a:lvl6pPr>
            <a:lvl7pPr marL="2742956" indent="0">
              <a:buNone/>
              <a:defRPr sz="1600" b="1"/>
            </a:lvl7pPr>
            <a:lvl8pPr marL="3200115" indent="0">
              <a:buNone/>
              <a:defRPr sz="1600" b="1"/>
            </a:lvl8pPr>
            <a:lvl9pPr marL="36572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5" cy="3951288"/>
          </a:xfrm>
        </p:spPr>
        <p:txBody>
          <a:bodyPr/>
          <a:lstStyle>
            <a:lvl1pPr>
              <a:defRPr sz="1400">
                <a:solidFill>
                  <a:srgbClr val="313540"/>
                </a:solidFill>
              </a:defRPr>
            </a:lvl1pPr>
            <a:lvl2pPr>
              <a:defRPr sz="1400">
                <a:solidFill>
                  <a:srgbClr val="313540"/>
                </a:solidFill>
              </a:defRPr>
            </a:lvl2pPr>
            <a:lvl3pPr>
              <a:defRPr sz="1200">
                <a:solidFill>
                  <a:srgbClr val="313540"/>
                </a:solidFill>
              </a:defRPr>
            </a:lvl3pPr>
            <a:lvl4pPr>
              <a:defRPr sz="1100">
                <a:solidFill>
                  <a:srgbClr val="313540"/>
                </a:solidFill>
              </a:defRPr>
            </a:lvl4pPr>
            <a:lvl5pPr>
              <a:defRPr sz="1000">
                <a:solidFill>
                  <a:srgbClr val="31354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13540"/>
                </a:solidFill>
              </a:defRPr>
            </a:lvl1pPr>
          </a:lstStyle>
          <a:p>
            <a:fld id="{6972B1E5-0454-478F-98E5-F60332F3B3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-9144" y="990600"/>
            <a:ext cx="9153144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-9144" y="1034901"/>
            <a:ext cx="91531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-9144" y="1079202"/>
            <a:ext cx="9153144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794" y="45090"/>
            <a:ext cx="905561" cy="9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143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1354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13540"/>
                </a:solidFill>
              </a:defRPr>
            </a:lvl1pPr>
          </a:lstStyle>
          <a:p>
            <a:fld id="{6972B1E5-0454-478F-98E5-F60332F3B3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-9144" y="990600"/>
            <a:ext cx="9153144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-9144" y="1034901"/>
            <a:ext cx="91531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-9144" y="1079202"/>
            <a:ext cx="9153144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794" y="45090"/>
            <a:ext cx="905561" cy="9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566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1354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13540"/>
                </a:solidFill>
              </a:defRPr>
            </a:lvl1pPr>
          </a:lstStyle>
          <a:p>
            <a:fld id="{6972B1E5-0454-478F-98E5-F60332F3B3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794" y="45090"/>
            <a:ext cx="905561" cy="9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24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400" b="1">
                <a:solidFill>
                  <a:srgbClr val="31354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rgbClr val="313540"/>
                </a:solidFill>
              </a:defRPr>
            </a:lvl1pPr>
            <a:lvl2pPr marL="457159" indent="0">
              <a:buNone/>
              <a:defRPr sz="2800"/>
            </a:lvl2pPr>
            <a:lvl3pPr marL="914318" indent="0">
              <a:buNone/>
              <a:defRPr sz="2400"/>
            </a:lvl3pPr>
            <a:lvl4pPr marL="1371477" indent="0">
              <a:buNone/>
              <a:defRPr sz="2000"/>
            </a:lvl4pPr>
            <a:lvl5pPr marL="1828637" indent="0">
              <a:buNone/>
              <a:defRPr sz="2000"/>
            </a:lvl5pPr>
            <a:lvl6pPr marL="2285797" indent="0">
              <a:buNone/>
              <a:defRPr sz="2000"/>
            </a:lvl6pPr>
            <a:lvl7pPr marL="2742956" indent="0">
              <a:buNone/>
              <a:defRPr sz="2000"/>
            </a:lvl7pPr>
            <a:lvl8pPr marL="3200115" indent="0">
              <a:buNone/>
              <a:defRPr sz="2000"/>
            </a:lvl8pPr>
            <a:lvl9pPr marL="3657274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200">
                <a:solidFill>
                  <a:srgbClr val="313540"/>
                </a:solidFill>
              </a:defRPr>
            </a:lvl1pPr>
            <a:lvl2pPr marL="457159" indent="0">
              <a:buNone/>
              <a:defRPr sz="1200"/>
            </a:lvl2pPr>
            <a:lvl3pPr marL="914318" indent="0">
              <a:buNone/>
              <a:defRPr sz="1000"/>
            </a:lvl3pPr>
            <a:lvl4pPr marL="1371477" indent="0">
              <a:buNone/>
              <a:defRPr sz="900"/>
            </a:lvl4pPr>
            <a:lvl5pPr marL="1828637" indent="0">
              <a:buNone/>
              <a:defRPr sz="900"/>
            </a:lvl5pPr>
            <a:lvl6pPr marL="2285797" indent="0">
              <a:buNone/>
              <a:defRPr sz="900"/>
            </a:lvl6pPr>
            <a:lvl7pPr marL="2742956" indent="0">
              <a:buNone/>
              <a:defRPr sz="900"/>
            </a:lvl7pPr>
            <a:lvl8pPr marL="3200115" indent="0">
              <a:buNone/>
              <a:defRPr sz="900"/>
            </a:lvl8pPr>
            <a:lvl9pPr marL="3657274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13540"/>
                </a:solidFill>
              </a:defRPr>
            </a:lvl1pPr>
          </a:lstStyle>
          <a:p>
            <a:fld id="{6972B1E5-0454-478F-98E5-F60332F3B3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794" y="45090"/>
            <a:ext cx="905561" cy="9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745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0"/>
            <a:ext cx="7467600" cy="914400"/>
          </a:xfrm>
          <a:prstGeom prst="rect">
            <a:avLst/>
          </a:prstGeom>
          <a:noFill/>
        </p:spPr>
        <p:txBody>
          <a:bodyPr vert="horz" lIns="91432" tIns="45716" rIns="91432" bIns="45716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66800"/>
            <a:ext cx="8839200" cy="5562600"/>
          </a:xfrm>
          <a:prstGeom prst="rect">
            <a:avLst/>
          </a:prstGeom>
        </p:spPr>
        <p:txBody>
          <a:bodyPr vert="horz" lIns="91432" tIns="45716" rIns="91432" bIns="45716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 lIns="91432" tIns="45716" rIns="91432" bIns="45716" anchor="b"/>
          <a:lstStyle>
            <a:lvl1pPr algn="r">
              <a:defRPr sz="1000">
                <a:solidFill>
                  <a:srgbClr val="3135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972B1E5-0454-478F-98E5-F60332F3B3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479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715" r:id="rId3"/>
    <p:sldLayoutId id="2147483690" r:id="rId4"/>
    <p:sldLayoutId id="2147483691" r:id="rId5"/>
    <p:sldLayoutId id="2147483692" r:id="rId6"/>
    <p:sldLayoutId id="2147483693" r:id="rId7"/>
    <p:sldLayoutId id="2147483704" r:id="rId8"/>
    <p:sldLayoutId id="2147483696" r:id="rId9"/>
    <p:sldLayoutId id="2147483697" r:id="rId10"/>
    <p:sldLayoutId id="2147483699" r:id="rId11"/>
    <p:sldLayoutId id="2147483694" r:id="rId12"/>
    <p:sldLayoutId id="2147483701" r:id="rId13"/>
    <p:sldLayoutId id="2147483702" r:id="rId14"/>
    <p:sldLayoutId id="2147483703" r:id="rId15"/>
    <p:sldLayoutId id="2147483714" r:id="rId16"/>
    <p:sldLayoutId id="2147483706" r:id="rId17"/>
    <p:sldLayoutId id="2147483707" r:id="rId18"/>
    <p:sldLayoutId id="2147483709" r:id="rId19"/>
    <p:sldLayoutId id="2147483710" r:id="rId20"/>
    <p:sldLayoutId id="2147483711" r:id="rId21"/>
    <p:sldLayoutId id="2147483712" r:id="rId22"/>
    <p:sldLayoutId id="2147483713" r:id="rId23"/>
  </p:sldLayoutIdLst>
  <p:hf hdr="0" ftr="0" dt="0"/>
  <p:txStyles>
    <p:titleStyle>
      <a:lvl1pPr algn="l" defTabSz="914318" rtl="0" eaLnBrk="1" latinLnBrk="0" hangingPunct="1">
        <a:spcBef>
          <a:spcPct val="0"/>
        </a:spcBef>
        <a:buNone/>
        <a:defRPr sz="2800" b="1" kern="1200">
          <a:solidFill>
            <a:srgbClr val="313540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90487" indent="-290487" algn="l" defTabSz="914318" rtl="0" eaLnBrk="1" latinLnBrk="0" hangingPunct="1">
        <a:spcBef>
          <a:spcPts val="1200"/>
        </a:spcBef>
        <a:buClr>
          <a:schemeClr val="accent1">
            <a:lumMod val="50000"/>
          </a:schemeClr>
        </a:buClr>
        <a:buSzPct val="125000"/>
        <a:buFont typeface="Arial" pitchFamily="34" charset="0"/>
        <a:buChar char="•"/>
        <a:defRPr sz="1400" b="1" kern="1200">
          <a:solidFill>
            <a:srgbClr val="313540"/>
          </a:solidFill>
          <a:latin typeface="Arial" pitchFamily="34" charset="0"/>
          <a:ea typeface="+mn-ea"/>
          <a:cs typeface="Arial" pitchFamily="34" charset="0"/>
        </a:defRPr>
      </a:lvl1pPr>
      <a:lvl2pPr marL="742883" indent="-285724" algn="l" defTabSz="914318" rtl="0" eaLnBrk="1" latinLnBrk="0" hangingPunct="1">
        <a:spcBef>
          <a:spcPts val="400"/>
        </a:spcBef>
        <a:buClr>
          <a:schemeClr val="accent1">
            <a:lumMod val="50000"/>
          </a:schemeClr>
        </a:buClr>
        <a:buFont typeface="Arial" pitchFamily="34" charset="0"/>
        <a:buChar char="–"/>
        <a:defRPr sz="1400" kern="1200">
          <a:solidFill>
            <a:srgbClr val="313540"/>
          </a:solidFill>
          <a:latin typeface="Arial" pitchFamily="34" charset="0"/>
          <a:ea typeface="+mn-ea"/>
          <a:cs typeface="Arial" pitchFamily="34" charset="0"/>
        </a:defRPr>
      </a:lvl2pPr>
      <a:lvl3pPr marL="1142898" indent="-228580" algn="l" defTabSz="914318" rtl="0" eaLnBrk="1" latinLnBrk="0" hangingPunct="1">
        <a:spcBef>
          <a:spcPts val="400"/>
        </a:spcBef>
        <a:buClr>
          <a:schemeClr val="accent1">
            <a:lumMod val="50000"/>
          </a:schemeClr>
        </a:buClr>
        <a:buFont typeface="Courier New" pitchFamily="49" charset="0"/>
        <a:buChar char="o"/>
        <a:defRPr sz="1200" kern="1200">
          <a:solidFill>
            <a:srgbClr val="313540"/>
          </a:solidFill>
          <a:latin typeface="Arial" pitchFamily="34" charset="0"/>
          <a:ea typeface="+mn-ea"/>
          <a:cs typeface="Arial" pitchFamily="34" charset="0"/>
        </a:defRPr>
      </a:lvl3pPr>
      <a:lvl4pPr marL="1600057" indent="-228580" algn="l" defTabSz="914318" rtl="0" eaLnBrk="1" latinLnBrk="0" hangingPunct="1">
        <a:spcBef>
          <a:spcPts val="400"/>
        </a:spcBef>
        <a:buClr>
          <a:schemeClr val="accent1">
            <a:lumMod val="50000"/>
          </a:schemeClr>
        </a:buClr>
        <a:buFont typeface="Wingdings" pitchFamily="2" charset="2"/>
        <a:buChar char="§"/>
        <a:defRPr sz="1100" i="1" kern="1200">
          <a:solidFill>
            <a:srgbClr val="313540"/>
          </a:solidFill>
          <a:latin typeface="Arial" pitchFamily="34" charset="0"/>
          <a:ea typeface="+mn-ea"/>
          <a:cs typeface="Arial" pitchFamily="34" charset="0"/>
        </a:defRPr>
      </a:lvl4pPr>
      <a:lvl5pPr marL="2057217" indent="-228580" algn="l" defTabSz="914318" rtl="0" eaLnBrk="1" latinLnBrk="0" hangingPunct="1">
        <a:spcBef>
          <a:spcPts val="400"/>
        </a:spcBef>
        <a:buClr>
          <a:schemeClr val="accent1">
            <a:lumMod val="50000"/>
          </a:schemeClr>
        </a:buClr>
        <a:buFont typeface="Arial" pitchFamily="34" charset="0"/>
        <a:buChar char="»"/>
        <a:defRPr sz="1000" i="0" kern="1200">
          <a:solidFill>
            <a:srgbClr val="313540"/>
          </a:solidFill>
          <a:latin typeface="Arial" pitchFamily="34" charset="0"/>
          <a:ea typeface="+mn-ea"/>
          <a:cs typeface="Arial" pitchFamily="34" charset="0"/>
        </a:defRPr>
      </a:lvl5pPr>
      <a:lvl6pPr marL="2514376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35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95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54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9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5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15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74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33600" y="222250"/>
            <a:ext cx="65532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498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 b="0"/>
            </a:lvl1pPr>
          </a:lstStyle>
          <a:p>
            <a:pPr defTabSz="914400" fontAlgn="base">
              <a:spcAft>
                <a:spcPct val="0"/>
              </a:spcAft>
              <a:defRPr/>
            </a:pPr>
            <a:fld id="{49641D73-4AE4-4060-8E80-71BA39B75E8E}" type="slidenum">
              <a:rPr lang="en-US" altLang="en-US">
                <a:solidFill>
                  <a:srgbClr val="000000"/>
                </a:solidFill>
              </a:rPr>
              <a:pPr defTabSz="914400" fontAlgn="base"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pic>
        <p:nvPicPr>
          <p:cNvPr id="1029" name="Picture 12" descr="sig1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9050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916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</p:sldLayoutIdLst>
  <p:hf hdr="0" ftr="0" dt="0"/>
  <p:txStyles>
    <p:titleStyle>
      <a:lvl1pPr algn="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3A63"/>
          </a:solidFill>
          <a:latin typeface="+mj-lt"/>
          <a:ea typeface="+mj-ea"/>
          <a:cs typeface="+mj-cs"/>
        </a:defRPr>
      </a:lvl1pPr>
      <a:lvl2pPr algn="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3A63"/>
          </a:solidFill>
          <a:latin typeface="Impact" pitchFamily="34" charset="0"/>
        </a:defRPr>
      </a:lvl2pPr>
      <a:lvl3pPr algn="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3A63"/>
          </a:solidFill>
          <a:latin typeface="Impact" pitchFamily="34" charset="0"/>
        </a:defRPr>
      </a:lvl3pPr>
      <a:lvl4pPr algn="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3A63"/>
          </a:solidFill>
          <a:latin typeface="Impact" pitchFamily="34" charset="0"/>
        </a:defRPr>
      </a:lvl4pPr>
      <a:lvl5pPr algn="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3A63"/>
          </a:solidFill>
          <a:latin typeface="Impact" pitchFamily="34" charset="0"/>
        </a:defRPr>
      </a:lvl5pPr>
      <a:lvl6pPr marL="457200" algn="r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3A63"/>
          </a:solidFill>
          <a:latin typeface="Impact" pitchFamily="34" charset="0"/>
        </a:defRPr>
      </a:lvl6pPr>
      <a:lvl7pPr marL="914400" algn="r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3A63"/>
          </a:solidFill>
          <a:latin typeface="Impact" pitchFamily="34" charset="0"/>
        </a:defRPr>
      </a:lvl7pPr>
      <a:lvl8pPr marL="1371600" algn="r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3A63"/>
          </a:solidFill>
          <a:latin typeface="Impact" pitchFamily="34" charset="0"/>
        </a:defRPr>
      </a:lvl8pPr>
      <a:lvl9pPr marL="1828800" algn="r" rtl="0" fontAlgn="base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rgbClr val="003A63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od-seal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" y="229743"/>
            <a:ext cx="1371600" cy="136931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2426" y="228600"/>
            <a:ext cx="1346215" cy="1371600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1219200" y="505062"/>
            <a:ext cx="6927273" cy="818677"/>
          </a:xfrm>
          <a:prstGeom prst="rect">
            <a:avLst/>
          </a:prstGeom>
          <a:noFill/>
        </p:spPr>
        <p:txBody>
          <a:bodyPr lIns="91432" tIns="45716" rIns="91432" bIns="45716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1400" b="1" spc="100" dirty="0" smtClean="0">
                <a:ln w="3175">
                  <a:noFill/>
                  <a:prstDash val="solid"/>
                </a:ln>
                <a:solidFill>
                  <a:schemeClr val="accent1"/>
                </a:solidFill>
                <a:cs typeface="Arial" pitchFamily="34" charset="0"/>
              </a:rPr>
              <a:t>Office of the Under Secretary of Defense (Comptroller)</a:t>
            </a:r>
          </a:p>
          <a:p>
            <a:pPr algn="ctr">
              <a:spcBef>
                <a:spcPct val="0"/>
              </a:spcBef>
              <a:defRPr/>
            </a:pPr>
            <a:r>
              <a:rPr lang="en-US" sz="1400" b="1" spc="100" dirty="0" smtClean="0">
                <a:ln w="3175">
                  <a:noFill/>
                  <a:prstDash val="solid"/>
                </a:ln>
                <a:solidFill>
                  <a:schemeClr val="accent1"/>
                </a:solidFill>
                <a:cs typeface="Arial" pitchFamily="34" charset="0"/>
              </a:rPr>
              <a:t>Office </a:t>
            </a:r>
            <a:r>
              <a:rPr lang="en-US" sz="1400" b="1" spc="100" dirty="0">
                <a:ln w="3175">
                  <a:noFill/>
                  <a:prstDash val="solid"/>
                </a:ln>
                <a:solidFill>
                  <a:schemeClr val="accent1"/>
                </a:solidFill>
                <a:cs typeface="Arial" pitchFamily="34" charset="0"/>
              </a:rPr>
              <a:t>of the Deputy Chief Financial Officer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2400" y="3013506"/>
            <a:ext cx="8839201" cy="830989"/>
          </a:xfrm>
          <a:prstGeom prst="rect">
            <a:avLst/>
          </a:prstGeom>
          <a:noFill/>
        </p:spPr>
        <p:txBody>
          <a:bodyPr wrap="square" lIns="91432" tIns="45716" rIns="91432" bIns="45716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Audit 101</a:t>
            </a:r>
            <a:endParaRPr lang="en-US" sz="5400" b="1" dirty="0">
              <a:solidFill>
                <a:srgbClr val="000066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34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Auditing Property Balances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/>
              <a:t>When auditing property balances, auditors will look at several areas:</a:t>
            </a:r>
          </a:p>
          <a:p>
            <a:r>
              <a:rPr lang="en-US" sz="1600" b="0" dirty="0" smtClean="0"/>
              <a:t>Are all of the assets the agency uses included in the property records?</a:t>
            </a:r>
          </a:p>
          <a:p>
            <a:r>
              <a:rPr lang="en-US" sz="1600" b="0" dirty="0" smtClean="0"/>
              <a:t>Do the property records include assets that do not exist or have been disposed?</a:t>
            </a:r>
          </a:p>
          <a:p>
            <a:r>
              <a:rPr lang="en-US" sz="1600" b="0" dirty="0" smtClean="0"/>
              <a:t>Are the assets correctly valued?</a:t>
            </a:r>
            <a:endParaRPr lang="en-US" sz="16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B1E5-0454-478F-98E5-F60332F3B3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6093214"/>
            <a:ext cx="9144000" cy="7647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The tests auditors perform vary based on the financial statement line item(s) being audited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080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10669" t="6841" r="9204" b="18321"/>
          <a:stretch/>
        </p:blipFill>
        <p:spPr>
          <a:xfrm>
            <a:off x="255917" y="1508670"/>
            <a:ext cx="4113712" cy="283464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Rectangle 7"/>
          <p:cNvSpPr/>
          <p:nvPr/>
        </p:nvSpPr>
        <p:spPr>
          <a:xfrm>
            <a:off x="313302" y="4154192"/>
            <a:ext cx="2057551" cy="18911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dirty="0" smtClean="0"/>
              <a:t>Auditing Property</a:t>
            </a:r>
            <a:endParaRPr lang="en-US" dirty="0"/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07E7-3CF5-4806-A64E-B897288169BD}" type="slidenum">
              <a:rPr lang="en-US" altLang="en-US" smtClean="0">
                <a:solidFill>
                  <a:srgbClr val="002060"/>
                </a:solidFill>
              </a:rPr>
              <a:pPr/>
              <a:t>11</a:t>
            </a:fld>
            <a:endParaRPr lang="en-US" altLang="en-US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980" t="1282" r="980" b="14103"/>
          <a:stretch/>
        </p:blipFill>
        <p:spPr>
          <a:xfrm>
            <a:off x="4661724" y="3689333"/>
            <a:ext cx="4294908" cy="283464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Rectangle 6"/>
          <p:cNvSpPr/>
          <p:nvPr/>
        </p:nvSpPr>
        <p:spPr>
          <a:xfrm>
            <a:off x="369673" y="3689333"/>
            <a:ext cx="3886200" cy="12510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361674" y="3751887"/>
            <a:ext cx="2288327" cy="4968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7" name="Elbow Connector 26"/>
          <p:cNvCxnSpPr/>
          <p:nvPr/>
        </p:nvCxnSpPr>
        <p:spPr>
          <a:xfrm rot="16200000" flipH="1">
            <a:off x="3107472" y="4903133"/>
            <a:ext cx="2493668" cy="196869"/>
          </a:xfrm>
          <a:prstGeom prst="bentConnector3">
            <a:avLst>
              <a:gd name="adj1" fmla="val 285"/>
            </a:avLst>
          </a:prstGeom>
          <a:ln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440836" y="6248402"/>
            <a:ext cx="4607169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3" name="Elbow Connector 62"/>
          <p:cNvCxnSpPr/>
          <p:nvPr/>
        </p:nvCxnSpPr>
        <p:spPr>
          <a:xfrm rot="16200000" flipV="1">
            <a:off x="8869752" y="6082054"/>
            <a:ext cx="174238" cy="158458"/>
          </a:xfrm>
          <a:prstGeom prst="bentConnector3">
            <a:avLst>
              <a:gd name="adj1" fmla="val 100567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 bwMode="gray">
          <a:xfrm>
            <a:off x="4860815" y="1287355"/>
            <a:ext cx="4187190" cy="1532045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t"/>
          <a:lstStyle/>
          <a:p>
            <a:pPr algn="ctr">
              <a:spcAft>
                <a:spcPts val="150"/>
              </a:spcAft>
            </a:pPr>
            <a:r>
              <a:rPr lang="en-US" sz="1200" u="sng" dirty="0" smtClean="0">
                <a:solidFill>
                  <a:srgbClr val="FFFFFF"/>
                </a:solidFill>
              </a:rPr>
              <a:t>Comparing Financial Statement and Footnote Balances</a:t>
            </a:r>
          </a:p>
          <a:p>
            <a:pPr marL="285750" indent="-285750">
              <a:spcAft>
                <a:spcPts val="150"/>
              </a:spcAft>
              <a:buFont typeface="Wingdings" panose="05000000000000000000" pitchFamily="2" charset="2"/>
              <a:buChar char="ü"/>
            </a:pPr>
            <a:endParaRPr lang="en-US" sz="600" dirty="0" smtClean="0">
              <a:solidFill>
                <a:srgbClr val="FFFFFF"/>
              </a:solidFill>
            </a:endParaRPr>
          </a:p>
          <a:p>
            <a:pPr marL="285750" indent="-285750">
              <a:spcAft>
                <a:spcPts val="150"/>
              </a:spcAft>
              <a:buFont typeface="Wingdings" panose="05000000000000000000" pitchFamily="2" charset="2"/>
              <a:buChar char="ü"/>
            </a:pPr>
            <a:r>
              <a:rPr lang="en-US" sz="1200" dirty="0" smtClean="0">
                <a:solidFill>
                  <a:srgbClr val="FFFFFF"/>
                </a:solidFill>
              </a:rPr>
              <a:t>Auditors </a:t>
            </a:r>
            <a:r>
              <a:rPr lang="en-US" sz="1200" dirty="0">
                <a:solidFill>
                  <a:srgbClr val="FFFFFF"/>
                </a:solidFill>
              </a:rPr>
              <a:t>compare the balance sheet and statement notes</a:t>
            </a:r>
          </a:p>
          <a:p>
            <a:pPr marL="285750" indent="-285750">
              <a:spcAft>
                <a:spcPts val="150"/>
              </a:spcAft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rgbClr val="FFFFFF"/>
                </a:solidFill>
              </a:rPr>
              <a:t>Calculate the current year activity</a:t>
            </a:r>
          </a:p>
          <a:p>
            <a:pPr marL="742909" lvl="1" indent="-285750"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CY activity = CY – PY</a:t>
            </a:r>
          </a:p>
          <a:p>
            <a:pPr marL="742909" lvl="1" indent="-285750"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50,336.7= 711,717.2 – 661,380.5</a:t>
            </a: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82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dirty="0" smtClean="0"/>
              <a:t>Auditing Property</a:t>
            </a:r>
            <a:endParaRPr lang="en-US" dirty="0"/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07E7-3CF5-4806-A64E-B897288169BD}" type="slidenum">
              <a:rPr lang="en-US" altLang="en-US" smtClean="0">
                <a:solidFill>
                  <a:srgbClr val="002060"/>
                </a:solidFill>
              </a:rPr>
              <a:pPr/>
              <a:t>12</a:t>
            </a:fld>
            <a:endParaRPr lang="en-US" altLang="en-US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980" t="1282" r="980" b="14103"/>
          <a:stretch/>
        </p:blipFill>
        <p:spPr>
          <a:xfrm>
            <a:off x="152400" y="1258149"/>
            <a:ext cx="4876800" cy="321868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Rectangle 6"/>
          <p:cNvSpPr/>
          <p:nvPr/>
        </p:nvSpPr>
        <p:spPr>
          <a:xfrm>
            <a:off x="228600" y="2438400"/>
            <a:ext cx="4800600" cy="2286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 bwMode="gray">
          <a:xfrm>
            <a:off x="5334000" y="1419624"/>
            <a:ext cx="3331238" cy="842081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t"/>
          <a:lstStyle/>
          <a:p>
            <a:pPr algn="ctr">
              <a:spcAft>
                <a:spcPts val="150"/>
              </a:spcAft>
            </a:pPr>
            <a:r>
              <a:rPr lang="en-US" sz="1200" u="sng" dirty="0">
                <a:solidFill>
                  <a:srgbClr val="FFFFFF"/>
                </a:solidFill>
              </a:rPr>
              <a:t>Comparing Footnotes to Property Records</a:t>
            </a:r>
          </a:p>
          <a:p>
            <a:pPr marL="171450" indent="-171450">
              <a:spcAft>
                <a:spcPts val="150"/>
              </a:spcAft>
              <a:buFont typeface="Wingdings" panose="05000000000000000000" pitchFamily="2" charset="2"/>
              <a:buChar char="ü"/>
            </a:pPr>
            <a:endParaRPr lang="en-US" sz="600" u="sng" dirty="0">
              <a:solidFill>
                <a:srgbClr val="FFFFFF"/>
              </a:solidFill>
            </a:endParaRPr>
          </a:p>
          <a:p>
            <a:pPr marL="171450" indent="-171450">
              <a:spcAft>
                <a:spcPts val="150"/>
              </a:spcAft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rgbClr val="FFFFFF"/>
                </a:solidFill>
              </a:rPr>
              <a:t>Note balances are compared to the Property Ledgers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3905735"/>
            <a:ext cx="7108185" cy="270560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Rectangle 7"/>
          <p:cNvSpPr/>
          <p:nvPr/>
        </p:nvSpPr>
        <p:spPr>
          <a:xfrm>
            <a:off x="3657600" y="6400799"/>
            <a:ext cx="4343400" cy="24291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256084" y="2605454"/>
            <a:ext cx="2077916" cy="385358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057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893" y="1237394"/>
            <a:ext cx="7483377" cy="202317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dirty="0" smtClean="0"/>
              <a:t>Auditing Property</a:t>
            </a:r>
            <a:endParaRPr lang="en-US" dirty="0"/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07E7-3CF5-4806-A64E-B897288169BD}" type="slidenum">
              <a:rPr lang="en-US" altLang="en-US" smtClean="0">
                <a:solidFill>
                  <a:srgbClr val="002060"/>
                </a:solidFill>
              </a:rPr>
              <a:pPr/>
              <a:t>13</a:t>
            </a:fld>
            <a:endParaRPr lang="en-US" altLang="en-US" dirty="0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4924" y="2077720"/>
            <a:ext cx="7217168" cy="268322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72893" y="4154317"/>
            <a:ext cx="2785554" cy="2246769"/>
          </a:xfrm>
          <a:prstGeom prst="rect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1"/>
                </a:solidFill>
              </a:rPr>
              <a:t>Does the support match the: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400" dirty="0" smtClean="0"/>
              <a:t>Asset Name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400" dirty="0" smtClean="0"/>
              <a:t>Cost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400" dirty="0" smtClean="0"/>
              <a:t>In Service Date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400" dirty="0" smtClean="0"/>
              <a:t>Signed acceptance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400" dirty="0" smtClean="0"/>
              <a:t>Date DD 1354 signed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400" dirty="0" smtClean="0"/>
              <a:t>Who Signed</a:t>
            </a:r>
          </a:p>
        </p:txBody>
      </p:sp>
      <p:sp>
        <p:nvSpPr>
          <p:cNvPr id="43" name="Rectangle 42"/>
          <p:cNvSpPr/>
          <p:nvPr/>
        </p:nvSpPr>
        <p:spPr bwMode="gray">
          <a:xfrm>
            <a:off x="5714057" y="1214600"/>
            <a:ext cx="3277076" cy="1300000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t"/>
          <a:lstStyle/>
          <a:p>
            <a:pPr algn="ctr">
              <a:spcAft>
                <a:spcPts val="150"/>
              </a:spcAft>
            </a:pPr>
            <a:r>
              <a:rPr lang="en-US" sz="1200" u="sng" dirty="0">
                <a:solidFill>
                  <a:srgbClr val="FFFFFF"/>
                </a:solidFill>
              </a:rPr>
              <a:t>Comparing Property Records to Supporting Documentation</a:t>
            </a:r>
          </a:p>
          <a:p>
            <a:pPr marL="171450" indent="-171450">
              <a:spcAft>
                <a:spcPts val="150"/>
              </a:spcAft>
              <a:buFont typeface="Wingdings" panose="05000000000000000000" pitchFamily="2" charset="2"/>
              <a:buChar char="ü"/>
            </a:pPr>
            <a:endParaRPr lang="en-US" sz="600" u="sng" dirty="0" smtClean="0">
              <a:solidFill>
                <a:srgbClr val="FFFFFF"/>
              </a:solidFill>
            </a:endParaRPr>
          </a:p>
          <a:p>
            <a:pPr marL="171450" indent="-171450">
              <a:spcAft>
                <a:spcPts val="150"/>
              </a:spcAft>
              <a:buFont typeface="Wingdings" panose="05000000000000000000" pitchFamily="2" charset="2"/>
              <a:buChar char="ü"/>
            </a:pPr>
            <a:r>
              <a:rPr lang="en-US" sz="1200" dirty="0" smtClean="0">
                <a:solidFill>
                  <a:srgbClr val="FFFFFF"/>
                </a:solidFill>
              </a:rPr>
              <a:t>Are </a:t>
            </a:r>
            <a:r>
              <a:rPr lang="en-US" sz="1200" dirty="0">
                <a:solidFill>
                  <a:srgbClr val="FFFFFF"/>
                </a:solidFill>
              </a:rPr>
              <a:t>Assets Correctly Valued</a:t>
            </a:r>
          </a:p>
          <a:p>
            <a:pPr marL="171450" indent="-171450">
              <a:spcAft>
                <a:spcPts val="150"/>
              </a:spcAft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rgbClr val="FFFFFF"/>
                </a:solidFill>
              </a:rPr>
              <a:t>Does the Documentation Support the Balances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2961" y="2433822"/>
            <a:ext cx="5742371" cy="4405882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3097161" y="3900028"/>
            <a:ext cx="4370439" cy="457200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097161" y="6050248"/>
            <a:ext cx="5893972" cy="701676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647325" y="2369034"/>
            <a:ext cx="2363075" cy="16700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317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356687"/>
            <a:ext cx="8188182" cy="311668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dirty="0" smtClean="0"/>
              <a:t>Auditing Property</a:t>
            </a:r>
            <a:endParaRPr lang="en-US" dirty="0"/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07E7-3CF5-4806-A64E-B897288169BD}" type="slidenum">
              <a:rPr lang="en-US" altLang="en-US" smtClean="0">
                <a:solidFill>
                  <a:srgbClr val="002060"/>
                </a:solidFill>
              </a:rPr>
              <a:pPr/>
              <a:t>14</a:t>
            </a:fld>
            <a:endParaRPr lang="en-US" altLang="en-US" dirty="0">
              <a:solidFill>
                <a:srgbClr val="002060"/>
              </a:solidFill>
            </a:endParaRPr>
          </a:p>
        </p:txBody>
      </p:sp>
      <p:sp>
        <p:nvSpPr>
          <p:cNvPr id="43" name="Rectangle 42"/>
          <p:cNvSpPr/>
          <p:nvPr/>
        </p:nvSpPr>
        <p:spPr bwMode="gray">
          <a:xfrm>
            <a:off x="5791200" y="3795236"/>
            <a:ext cx="2941872" cy="985700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t"/>
          <a:lstStyle/>
          <a:p>
            <a:pPr algn="ctr">
              <a:spcAft>
                <a:spcPts val="150"/>
              </a:spcAft>
            </a:pPr>
            <a:r>
              <a:rPr lang="en-US" sz="1200" u="sng" dirty="0">
                <a:solidFill>
                  <a:srgbClr val="FFFFFF"/>
                </a:solidFill>
              </a:rPr>
              <a:t>Testing for Completeness and Existence</a:t>
            </a:r>
          </a:p>
          <a:p>
            <a:pPr marL="171450" indent="-171450">
              <a:spcAft>
                <a:spcPts val="150"/>
              </a:spcAft>
              <a:buFont typeface="Wingdings" panose="05000000000000000000" pitchFamily="2" charset="2"/>
              <a:buChar char="ü"/>
            </a:pPr>
            <a:endParaRPr lang="en-US" sz="600" u="sng" dirty="0">
              <a:solidFill>
                <a:srgbClr val="FFFFFF"/>
              </a:solidFill>
            </a:endParaRPr>
          </a:p>
          <a:p>
            <a:pPr marL="171450" indent="-171450">
              <a:lnSpc>
                <a:spcPct val="150000"/>
              </a:lnSpc>
              <a:spcAft>
                <a:spcPts val="150"/>
              </a:spcAft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rgbClr val="FFFFFF"/>
                </a:solidFill>
              </a:rPr>
              <a:t>Do all included assets exist?</a:t>
            </a:r>
          </a:p>
          <a:p>
            <a:pPr marL="171450" indent="-171450">
              <a:lnSpc>
                <a:spcPct val="150000"/>
              </a:lnSpc>
              <a:spcAft>
                <a:spcPts val="150"/>
              </a:spcAft>
              <a:buFont typeface="Wingdings" panose="05000000000000000000" pitchFamily="2" charset="2"/>
              <a:buChar char="ü"/>
            </a:pPr>
            <a:r>
              <a:rPr lang="en-US" sz="1200" dirty="0" smtClean="0">
                <a:solidFill>
                  <a:srgbClr val="FFFFFF"/>
                </a:solidFill>
              </a:rPr>
              <a:t>Are </a:t>
            </a:r>
            <a:r>
              <a:rPr lang="en-US" sz="1200" dirty="0">
                <a:solidFill>
                  <a:srgbClr val="FFFFFF"/>
                </a:solidFill>
              </a:rPr>
              <a:t>all capitalized assets included</a:t>
            </a:r>
            <a:r>
              <a:rPr lang="en-US" sz="1200" dirty="0" smtClean="0">
                <a:solidFill>
                  <a:srgbClr val="FFFFFF"/>
                </a:solidFill>
              </a:rPr>
              <a:t>?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4550" y="2484276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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73768" y="338209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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86420" y="2777201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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82680" y="2191351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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73768" y="367502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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52400" y="5125565"/>
            <a:ext cx="2143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 - </a:t>
            </a:r>
            <a:r>
              <a:rPr lang="en-US" sz="1600" dirty="0" smtClean="0">
                <a:solidFill>
                  <a:schemeClr val="tx2"/>
                </a:solidFill>
                <a:sym typeface="Wingdings" panose="05000000000000000000" pitchFamily="2" charset="2"/>
              </a:rPr>
              <a:t>Found Onsite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52400" y="5495379"/>
            <a:ext cx="2524818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 - </a:t>
            </a:r>
            <a:r>
              <a:rPr lang="en-US" sz="1600" dirty="0" smtClean="0">
                <a:solidFill>
                  <a:schemeClr val="tx2"/>
                </a:solidFill>
                <a:sym typeface="Wingdings" panose="05000000000000000000" pitchFamily="2" charset="2"/>
              </a:rPr>
              <a:t>Not Found Onsite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9912" y="1873249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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9912" y="3079648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sym typeface="Wingdings" panose="05000000000000000000" pitchFamily="2" charset="2"/>
              </a:rPr>
              <a:t></a:t>
            </a:r>
            <a:endParaRPr lang="en-US" sz="2400" dirty="0">
              <a:solidFill>
                <a:schemeClr val="tx2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1782" y="5268373"/>
            <a:ext cx="1904572" cy="63771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cxnSp>
        <p:nvCxnSpPr>
          <p:cNvPr id="24" name="Straight Arrow Connector 23"/>
          <p:cNvCxnSpPr/>
          <p:nvPr/>
        </p:nvCxnSpPr>
        <p:spPr>
          <a:xfrm flipH="1">
            <a:off x="5105400" y="4780936"/>
            <a:ext cx="913972" cy="4874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661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199"/>
            <a:ext cx="7467600" cy="914400"/>
          </a:xfrm>
          <a:ln>
            <a:noFill/>
          </a:ln>
        </p:spPr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B1E5-0454-478F-98E5-F60332F3B36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839200" cy="54102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400" dirty="0">
                <a:solidFill>
                  <a:schemeClr val="accent1"/>
                </a:solidFill>
              </a:rPr>
              <a:t>What Is a Financial Statement Audit? </a:t>
            </a:r>
            <a:endParaRPr lang="en-US" sz="2400" dirty="0" smtClean="0">
              <a:solidFill>
                <a:schemeClr val="accent1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400" dirty="0">
                <a:solidFill>
                  <a:schemeClr val="accent1"/>
                </a:solidFill>
              </a:rPr>
              <a:t>Purpose of Financial Statement Audit </a:t>
            </a:r>
            <a:endParaRPr lang="en-US" sz="2400" dirty="0" smtClean="0">
              <a:solidFill>
                <a:schemeClr val="accent1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400" dirty="0">
                <a:solidFill>
                  <a:schemeClr val="accent1"/>
                </a:solidFill>
              </a:rPr>
              <a:t>What Is a Financial Statement Auditor Looking for</a:t>
            </a:r>
            <a:r>
              <a:rPr lang="en-US" sz="2400" dirty="0" smtClean="0">
                <a:solidFill>
                  <a:schemeClr val="accent1"/>
                </a:solidFill>
              </a:rPr>
              <a:t>?</a:t>
            </a:r>
            <a:endParaRPr lang="en-US" sz="1800" dirty="0" smtClean="0"/>
          </a:p>
          <a:p>
            <a:pPr>
              <a:spcAft>
                <a:spcPts val="1200"/>
              </a:spcAft>
            </a:pPr>
            <a:r>
              <a:rPr lang="en-US" sz="2400" dirty="0"/>
              <a:t>Standard Phases of an Audit</a:t>
            </a:r>
            <a:endParaRPr lang="en-US" sz="2400" dirty="0" smtClean="0"/>
          </a:p>
          <a:p>
            <a:pPr>
              <a:spcAft>
                <a:spcPts val="1200"/>
              </a:spcAft>
            </a:pPr>
            <a:r>
              <a:rPr lang="en-US" sz="2400" dirty="0">
                <a:solidFill>
                  <a:schemeClr val="accent1"/>
                </a:solidFill>
              </a:rPr>
              <a:t>Audit Opinions</a:t>
            </a:r>
          </a:p>
          <a:p>
            <a:pPr>
              <a:spcAft>
                <a:spcPts val="1200"/>
              </a:spcAft>
            </a:pPr>
            <a:r>
              <a:rPr lang="en-US" sz="2400" dirty="0">
                <a:solidFill>
                  <a:schemeClr val="accent1"/>
                </a:solidFill>
              </a:rPr>
              <a:t>Audit 101 Example: Auditing Property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5451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6247388"/>
            <a:ext cx="9144000" cy="6106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A financial statement audit is not a one-time “check-the-box” exercise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What </a:t>
            </a:r>
            <a:r>
              <a:rPr lang="en-US" dirty="0" smtClean="0">
                <a:solidFill>
                  <a:schemeClr val="accent1"/>
                </a:solidFill>
              </a:rPr>
              <a:t>Is a Financial Statement </a:t>
            </a:r>
            <a:r>
              <a:rPr lang="en-US" dirty="0">
                <a:solidFill>
                  <a:schemeClr val="accent1"/>
                </a:solidFill>
              </a:rPr>
              <a:t>Audit? </a:t>
            </a: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356854" y="1219200"/>
            <a:ext cx="8430292" cy="415925"/>
          </a:xfrm>
          <a:prstGeom prst="rect">
            <a:avLst/>
          </a:prstGeom>
          <a:solidFill>
            <a:schemeClr val="tx1"/>
          </a:solidFill>
          <a:ln>
            <a:noFill/>
          </a:ln>
          <a:extLst/>
        </p:spPr>
        <p:txBody>
          <a:bodyPr lIns="35976" tIns="35976" rIns="35976" bIns="35976" anchor="ctr" anchorCtr="1"/>
          <a:lstStyle/>
          <a:p>
            <a:r>
              <a:rPr lang="en-US" sz="1600" b="1" dirty="0">
                <a:solidFill>
                  <a:srgbClr val="FFFFFF"/>
                </a:solidFill>
              </a:rPr>
              <a:t>Audit </a:t>
            </a:r>
            <a:r>
              <a:rPr lang="en-US" sz="1600" b="1" dirty="0" smtClean="0">
                <a:solidFill>
                  <a:srgbClr val="FFFFFF"/>
                </a:solidFill>
              </a:rPr>
              <a:t>Defined</a:t>
            </a: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19466" y="1600200"/>
            <a:ext cx="85050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0" dirty="0" smtClean="0"/>
              <a:t>Auditing is the </a:t>
            </a:r>
            <a:r>
              <a:rPr lang="en-US" sz="1600" b="0" dirty="0"/>
              <a:t>collection and evaluation of evidence to support an opinion on the </a:t>
            </a:r>
            <a:r>
              <a:rPr lang="en-US" sz="1600" b="0" dirty="0" smtClean="0"/>
              <a:t>reliability of the financial </a:t>
            </a:r>
            <a:r>
              <a:rPr lang="en-US" sz="1600" b="0" dirty="0"/>
              <a:t>statements of an entity.</a:t>
            </a:r>
          </a:p>
        </p:txBody>
      </p:sp>
      <p:sp>
        <p:nvSpPr>
          <p:cNvPr id="20" name="AutoShape 7"/>
          <p:cNvSpPr>
            <a:spLocks noChangeAspect="1" noChangeArrowheads="1"/>
          </p:cNvSpPr>
          <p:nvPr/>
        </p:nvSpPr>
        <p:spPr bwMode="auto">
          <a:xfrm rot="10800000">
            <a:off x="3078163" y="2286000"/>
            <a:ext cx="2987675" cy="311789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12700" cap="rnd" algn="ctr">
            <a:solidFill>
              <a:srgbClr val="FFFFFF"/>
            </a:solidFill>
            <a:miter lim="800000"/>
            <a:headEnd/>
            <a:tailEnd/>
          </a:ln>
        </p:spPr>
        <p:txBody>
          <a:bodyPr lIns="91382" tIns="45690" rIns="91382" bIns="45690" anchor="ctr"/>
          <a:lstStyle/>
          <a:p>
            <a:pPr algn="ctr" eaLnBrk="0" hangingPunct="0">
              <a:lnSpc>
                <a:spcPct val="110000"/>
              </a:lnSpc>
            </a:pPr>
            <a:endParaRPr lang="en-US" sz="1300" b="1" dirty="0"/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4965132" y="2733675"/>
            <a:ext cx="3822014" cy="415925"/>
          </a:xfrm>
          <a:prstGeom prst="rect">
            <a:avLst/>
          </a:prstGeom>
          <a:solidFill>
            <a:schemeClr val="tx1"/>
          </a:solidFill>
          <a:ln>
            <a:noFill/>
          </a:ln>
          <a:extLst/>
        </p:spPr>
        <p:txBody>
          <a:bodyPr lIns="35976" tIns="35976" rIns="35976" bIns="35976" anchor="ctr" anchorCtr="1"/>
          <a:lstStyle/>
          <a:p>
            <a:r>
              <a:rPr lang="en-US" sz="1600" b="1" dirty="0">
                <a:solidFill>
                  <a:srgbClr val="FFFFFF"/>
                </a:solidFill>
              </a:rPr>
              <a:t>Management Responsibility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965132" y="3149600"/>
            <a:ext cx="382201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b="0" dirty="0" smtClean="0"/>
              <a:t>Preparation and presentation of the financial statements.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b="0" dirty="0" smtClean="0"/>
              <a:t>Design, implementation and maintenance of internal controls and systems.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smtClean="0"/>
              <a:t>Retain supporting documents to support financial events.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b="0" dirty="0" smtClean="0"/>
              <a:t>Remediate NFRs reported through the audit. </a:t>
            </a:r>
            <a:endParaRPr lang="en-US" sz="1600" b="0" dirty="0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357566" y="2733675"/>
            <a:ext cx="3811566" cy="415925"/>
          </a:xfrm>
          <a:prstGeom prst="rect">
            <a:avLst/>
          </a:prstGeom>
          <a:solidFill>
            <a:schemeClr val="tx1"/>
          </a:solidFill>
          <a:ln>
            <a:noFill/>
          </a:ln>
          <a:extLst/>
        </p:spPr>
        <p:txBody>
          <a:bodyPr lIns="35976" tIns="35976" rIns="35976" bIns="35976" anchor="ctr" anchorCtr="1"/>
          <a:lstStyle/>
          <a:p>
            <a:r>
              <a:rPr lang="en-US" sz="1600" b="1" dirty="0" smtClean="0">
                <a:solidFill>
                  <a:srgbClr val="FFFFFF"/>
                </a:solidFill>
              </a:rPr>
              <a:t>Auditor’s </a:t>
            </a:r>
            <a:r>
              <a:rPr lang="en-US" sz="1600" b="1" dirty="0">
                <a:solidFill>
                  <a:srgbClr val="FFFFFF"/>
                </a:solidFill>
              </a:rPr>
              <a:t>Responsibility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56854" y="3146490"/>
            <a:ext cx="381227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b="0" dirty="0" smtClean="0"/>
              <a:t>Express an opinion based on tests performed against accounting and auditing standards.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b="0" dirty="0" smtClean="0"/>
              <a:t>Summarize and present </a:t>
            </a:r>
            <a:r>
              <a:rPr lang="en-US" sz="1600" dirty="0" smtClean="0"/>
              <a:t>issues found to management: </a:t>
            </a:r>
            <a:r>
              <a:rPr lang="en-US" sz="1600" b="0" dirty="0" smtClean="0"/>
              <a:t>Notice of Findings and Recommendations (NFR).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B1E5-0454-478F-98E5-F60332F3B365}" type="slidenum">
              <a:rPr lang="en-US" smtClean="0">
                <a:solidFill>
                  <a:srgbClr val="FFFFFF"/>
                </a:solidFill>
              </a:rPr>
              <a:pPr/>
              <a:t>3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09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Purpose of </a:t>
            </a:r>
            <a:r>
              <a:rPr lang="en-US" dirty="0">
                <a:solidFill>
                  <a:schemeClr val="accent1"/>
                </a:solidFill>
              </a:rPr>
              <a:t>Financial Statement </a:t>
            </a:r>
            <a:r>
              <a:rPr lang="en-US" dirty="0" smtClean="0">
                <a:solidFill>
                  <a:schemeClr val="accent1"/>
                </a:solidFill>
              </a:rPr>
              <a:t>Audit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88541" y="1673724"/>
            <a:ext cx="82325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The primary purpose of a financial statement audit is to provide an opinion about whether an entity’s financial statements are presented </a:t>
            </a:r>
            <a:r>
              <a:rPr lang="en-US" sz="1600" dirty="0" smtClean="0"/>
              <a:t>in </a:t>
            </a:r>
            <a:r>
              <a:rPr lang="en-US" sz="1600" dirty="0"/>
              <a:t>conformity with generally accepted accounting principles (GAAP</a:t>
            </a:r>
            <a:r>
              <a:rPr lang="en-US" sz="1600" dirty="0" smtClean="0"/>
              <a:t>).</a:t>
            </a:r>
            <a:endParaRPr lang="en-US" sz="1600" dirty="0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389649" y="1219200"/>
            <a:ext cx="8430292" cy="415925"/>
          </a:xfrm>
          <a:prstGeom prst="rect">
            <a:avLst/>
          </a:prstGeom>
          <a:solidFill>
            <a:schemeClr val="tx1"/>
          </a:solidFill>
          <a:ln>
            <a:noFill/>
          </a:ln>
          <a:extLst/>
        </p:spPr>
        <p:txBody>
          <a:bodyPr lIns="35976" tIns="35976" rIns="35976" bIns="35976" anchor="ctr" anchorCtr="1"/>
          <a:lstStyle/>
          <a:p>
            <a:r>
              <a:rPr lang="en-US" sz="1600" b="1" dirty="0">
                <a:solidFill>
                  <a:srgbClr val="FFFFFF"/>
                </a:solidFill>
              </a:rPr>
              <a:t>Purpose</a:t>
            </a: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389649" y="3079448"/>
            <a:ext cx="8430292" cy="415925"/>
          </a:xfrm>
          <a:prstGeom prst="rect">
            <a:avLst/>
          </a:prstGeom>
          <a:solidFill>
            <a:schemeClr val="tx1"/>
          </a:solidFill>
          <a:ln>
            <a:noFill/>
          </a:ln>
          <a:extLst/>
        </p:spPr>
        <p:txBody>
          <a:bodyPr lIns="35976" tIns="35976" rIns="35976" bIns="35976" anchor="ctr" anchorCtr="1"/>
          <a:lstStyle/>
          <a:p>
            <a:r>
              <a:rPr lang="en-US" sz="1600" b="1" dirty="0" smtClean="0">
                <a:solidFill>
                  <a:srgbClr val="FFFFFF"/>
                </a:solidFill>
              </a:rPr>
              <a:t>Importance</a:t>
            </a:r>
            <a:endParaRPr lang="en-US" sz="1600" b="1" dirty="0">
              <a:solidFill>
                <a:schemeClr val="tx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B1E5-0454-478F-98E5-F60332F3B3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3505200" y="3679669"/>
            <a:ext cx="4810125" cy="548640"/>
          </a:xfrm>
          <a:prstGeom prst="roundRect">
            <a:avLst>
              <a:gd name="adj" fmla="val 0"/>
            </a:avLst>
          </a:prstGeom>
          <a:solidFill>
            <a:schemeClr val="bg1">
              <a:alpha val="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rtlCol="0" anchor="ctr"/>
          <a:lstStyle/>
          <a:p>
            <a:r>
              <a:rPr lang="en-US" sz="1600" b="1" u="sng" dirty="0" smtClean="0">
                <a:solidFill>
                  <a:srgbClr val="313540"/>
                </a:solidFill>
              </a:rPr>
              <a:t>Transparency</a:t>
            </a:r>
            <a:r>
              <a:rPr lang="en-US" sz="1600" dirty="0" smtClean="0">
                <a:solidFill>
                  <a:srgbClr val="313540"/>
                </a:solidFill>
              </a:rPr>
              <a:t>: Visibility into how DoD accounts for funding. </a:t>
            </a:r>
            <a:endParaRPr lang="en-US" sz="1600" b="0" dirty="0" smtClean="0">
              <a:solidFill>
                <a:srgbClr val="31354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505200" y="4528715"/>
            <a:ext cx="4810125" cy="548640"/>
          </a:xfrm>
          <a:prstGeom prst="roundRect">
            <a:avLst>
              <a:gd name="adj" fmla="val 0"/>
            </a:avLst>
          </a:prstGeom>
          <a:solidFill>
            <a:schemeClr val="bg1">
              <a:alpha val="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rtlCol="0" anchor="ctr"/>
          <a:lstStyle/>
          <a:p>
            <a:r>
              <a:rPr lang="en-US" sz="1600" b="1" u="sng" dirty="0" smtClean="0">
                <a:solidFill>
                  <a:srgbClr val="313540"/>
                </a:solidFill>
              </a:rPr>
              <a:t>Accuracy</a:t>
            </a:r>
            <a:r>
              <a:rPr lang="en-US" sz="1600" dirty="0" smtClean="0">
                <a:solidFill>
                  <a:srgbClr val="313540"/>
                </a:solidFill>
              </a:rPr>
              <a:t>: DoD transactions are recorded correctly and free from error. </a:t>
            </a:r>
            <a:endParaRPr lang="en-US" sz="1600" b="0" dirty="0" smtClean="0">
              <a:solidFill>
                <a:srgbClr val="31354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505200" y="5377761"/>
            <a:ext cx="4810125" cy="548640"/>
          </a:xfrm>
          <a:prstGeom prst="roundRect">
            <a:avLst>
              <a:gd name="adj" fmla="val 0"/>
            </a:avLst>
          </a:prstGeom>
          <a:solidFill>
            <a:schemeClr val="bg1">
              <a:alpha val="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rtlCol="0" anchor="ctr"/>
          <a:lstStyle/>
          <a:p>
            <a:r>
              <a:rPr lang="en-US" sz="1600" b="1" u="sng" dirty="0" smtClean="0">
                <a:solidFill>
                  <a:srgbClr val="313540"/>
                </a:solidFill>
              </a:rPr>
              <a:t>Reliability</a:t>
            </a:r>
            <a:r>
              <a:rPr lang="en-US" sz="1600" dirty="0" smtClean="0">
                <a:solidFill>
                  <a:srgbClr val="313540"/>
                </a:solidFill>
              </a:rPr>
              <a:t>: DoD processes and systems can be trusted and are dependable.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endParaRPr lang="en-US" sz="1600" b="0" dirty="0" smtClean="0">
              <a:solidFill>
                <a:srgbClr val="00206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505200" y="6226808"/>
            <a:ext cx="5257800" cy="548640"/>
          </a:xfrm>
          <a:prstGeom prst="roundRect">
            <a:avLst>
              <a:gd name="adj" fmla="val 0"/>
            </a:avLst>
          </a:prstGeom>
          <a:solidFill>
            <a:schemeClr val="bg1">
              <a:alpha val="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rtlCol="0" anchor="ctr"/>
          <a:lstStyle/>
          <a:p>
            <a:r>
              <a:rPr lang="en-US" sz="1600" b="1" u="sng" dirty="0" smtClean="0">
                <a:solidFill>
                  <a:srgbClr val="313540"/>
                </a:solidFill>
              </a:rPr>
              <a:t>Accessibility</a:t>
            </a:r>
            <a:r>
              <a:rPr lang="en-US" sz="1600" dirty="0" smtClean="0">
                <a:solidFill>
                  <a:srgbClr val="313540"/>
                </a:solidFill>
              </a:rPr>
              <a:t>: Proof of how DoD spends funding is obtainable in a timely fashion.</a:t>
            </a:r>
            <a:endParaRPr lang="en-US" sz="1600" b="0" dirty="0" smtClean="0">
              <a:solidFill>
                <a:srgbClr val="313540"/>
              </a:solidFill>
            </a:endParaRPr>
          </a:p>
        </p:txBody>
      </p:sp>
      <p:sp>
        <p:nvSpPr>
          <p:cNvPr id="4" name="Isosceles Triangle 3"/>
          <p:cNvSpPr/>
          <p:nvPr/>
        </p:nvSpPr>
        <p:spPr>
          <a:xfrm rot="1800000">
            <a:off x="1296780" y="3536723"/>
            <a:ext cx="3072534" cy="2648736"/>
          </a:xfrm>
          <a:prstGeom prst="triangle">
            <a:avLst/>
          </a:prstGeom>
          <a:gradFill flip="none" rotWithShape="1">
            <a:gsLst>
              <a:gs pos="0">
                <a:schemeClr val="tx2"/>
              </a:gs>
              <a:gs pos="9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9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81782" y="4704563"/>
            <a:ext cx="1042776" cy="1035509"/>
          </a:xfrm>
          <a:prstGeom prst="ellipse">
            <a:avLst/>
          </a:prstGeom>
          <a:gradFill>
            <a:gsLst>
              <a:gs pos="0">
                <a:srgbClr val="313540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45720" tIns="45720" rIns="45720" rtlCol="0" anchor="ctr"/>
          <a:lstStyle/>
          <a:p>
            <a:pPr algn="ctr"/>
            <a:r>
              <a:rPr lang="en-US" sz="1800" dirty="0" smtClean="0">
                <a:solidFill>
                  <a:srgbClr val="FFFFFF"/>
                </a:solidFill>
              </a:rPr>
              <a:t>Audit</a:t>
            </a:r>
            <a:endParaRPr lang="en-US" sz="1800" b="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80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What Is a Financial Statement Auditor Looking for?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7" name="Rectangle 2"/>
          <p:cNvSpPr>
            <a:spLocks noChangeArrowheads="1"/>
          </p:cNvSpPr>
          <p:nvPr/>
        </p:nvSpPr>
        <p:spPr bwMode="gray">
          <a:xfrm>
            <a:off x="5541188" y="4166383"/>
            <a:ext cx="1480185" cy="147241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6350" algn="ctr">
            <a:noFill/>
            <a:miter lim="800000"/>
            <a:headEnd/>
            <a:tailEnd/>
          </a:ln>
          <a:extLst/>
        </p:spPr>
        <p:txBody>
          <a:bodyPr lIns="45720" tIns="0" rIns="0" bIns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en-US" sz="1600" b="1" dirty="0">
                <a:latin typeface="+mj-lt"/>
                <a:cs typeface="Arial" panose="020B0604020202020204" pitchFamily="34" charset="0"/>
              </a:rPr>
              <a:t>Do </a:t>
            </a:r>
            <a:r>
              <a:rPr lang="en-US" sz="1600" b="1" dirty="0" smtClean="0">
                <a:latin typeface="+mj-lt"/>
                <a:cs typeface="Arial" panose="020B0604020202020204" pitchFamily="34" charset="0"/>
              </a:rPr>
              <a:t>they own </a:t>
            </a:r>
            <a:r>
              <a:rPr lang="en-US" sz="1600" b="1" dirty="0">
                <a:latin typeface="+mj-lt"/>
                <a:cs typeface="Arial" panose="020B0604020202020204" pitchFamily="34" charset="0"/>
              </a:rPr>
              <a:t>or owe </a:t>
            </a:r>
            <a:r>
              <a:rPr lang="en-US" sz="1600" b="1" dirty="0" smtClean="0">
                <a:latin typeface="+mj-lt"/>
                <a:cs typeface="Arial" panose="020B0604020202020204" pitchFamily="34" charset="0"/>
              </a:rPr>
              <a:t>what they think they do</a:t>
            </a:r>
            <a:r>
              <a:rPr lang="en-US" sz="1600" b="1" dirty="0">
                <a:latin typeface="+mj-lt"/>
                <a:cs typeface="Arial" panose="020B0604020202020204" pitchFamily="34" charset="0"/>
              </a:rPr>
              <a:t>?</a:t>
            </a:r>
          </a:p>
          <a:p>
            <a:pPr marL="0" lvl="1" algn="ctr">
              <a:spcBef>
                <a:spcPts val="600"/>
              </a:spcBef>
              <a:buSzPct val="100000"/>
            </a:pPr>
            <a:endParaRPr lang="en-US" sz="1600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gray">
          <a:xfrm>
            <a:off x="3835413" y="4166383"/>
            <a:ext cx="1480185" cy="147241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6350" algn="ctr">
            <a:noFill/>
            <a:miter lim="800000"/>
            <a:headEnd/>
            <a:tailEnd/>
          </a:ln>
          <a:extLst/>
        </p:spPr>
        <p:txBody>
          <a:bodyPr lIns="45720" tIns="0" rIns="0" bIns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buClrTx/>
              <a:buSzPts val="1200"/>
            </a:pPr>
            <a:r>
              <a:rPr lang="en-US" sz="1600" b="1" dirty="0">
                <a:latin typeface="+mj-lt"/>
                <a:cs typeface="Arial" panose="020B0604020202020204" pitchFamily="34" charset="0"/>
              </a:rPr>
              <a:t>Are the numbers right? </a:t>
            </a: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gray">
          <a:xfrm>
            <a:off x="2129638" y="4166383"/>
            <a:ext cx="1480185" cy="147241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6350" algn="ctr">
            <a:noFill/>
            <a:miter lim="800000"/>
            <a:headEnd/>
            <a:tailEnd/>
          </a:ln>
          <a:extLst/>
        </p:spPr>
        <p:txBody>
          <a:bodyPr lIns="45720" tIns="0" rIns="0" bIns="0" anchor="ctr"/>
          <a:lstStyle/>
          <a:p>
            <a:pPr marL="0" lvl="1" algn="ctr">
              <a:spcBef>
                <a:spcPts val="600"/>
              </a:spcBef>
              <a:buSzPct val="100000"/>
            </a:pPr>
            <a:r>
              <a:rPr lang="en-US" sz="1600" b="1" dirty="0" smtClean="0">
                <a:latin typeface="+mj-lt"/>
                <a:cs typeface="Arial" panose="020B0604020202020204" pitchFamily="34" charset="0"/>
              </a:rPr>
              <a:t>Do they have it or did </a:t>
            </a:r>
            <a:r>
              <a:rPr lang="en-US" sz="1600" b="1" dirty="0">
                <a:latin typeface="+mj-lt"/>
                <a:cs typeface="Arial" panose="020B0604020202020204" pitchFamily="34" charset="0"/>
              </a:rPr>
              <a:t>it </a:t>
            </a:r>
            <a:r>
              <a:rPr lang="en-US" sz="1600" b="1" dirty="0" smtClean="0">
                <a:latin typeface="+mj-lt"/>
                <a:cs typeface="Arial" panose="020B0604020202020204" pitchFamily="34" charset="0"/>
              </a:rPr>
              <a:t>really happen?</a:t>
            </a:r>
            <a:endParaRPr lang="en-US" sz="1600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gray">
          <a:xfrm>
            <a:off x="423863" y="4166383"/>
            <a:ext cx="1480185" cy="147241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6350" algn="ctr">
            <a:noFill/>
            <a:miter lim="800000"/>
            <a:headEnd/>
            <a:tailEnd/>
          </a:ln>
          <a:extLst/>
        </p:spPr>
        <p:txBody>
          <a:bodyPr lIns="45720" tIns="0" rIns="0" bIns="0" anchor="ctr"/>
          <a:lstStyle/>
          <a:p>
            <a:pPr marL="0" lvl="1" algn="ctr">
              <a:spcBef>
                <a:spcPts val="600"/>
              </a:spcBef>
              <a:buSzPct val="100000"/>
            </a:pPr>
            <a:r>
              <a:rPr lang="en-US" sz="1600" b="1" dirty="0">
                <a:latin typeface="+mj-lt"/>
                <a:cs typeface="Arial" panose="020B0604020202020204" pitchFamily="34" charset="0"/>
              </a:rPr>
              <a:t>Is anything missing? </a:t>
            </a:r>
          </a:p>
        </p:txBody>
      </p:sp>
      <p:sp>
        <p:nvSpPr>
          <p:cNvPr id="31" name="Rectangle 2"/>
          <p:cNvSpPr>
            <a:spLocks noChangeArrowheads="1"/>
          </p:cNvSpPr>
          <p:nvPr/>
        </p:nvSpPr>
        <p:spPr bwMode="gray">
          <a:xfrm>
            <a:off x="7246963" y="4166383"/>
            <a:ext cx="1480185" cy="147241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6350" algn="ctr">
            <a:noFill/>
            <a:miter lim="800000"/>
            <a:headEnd/>
            <a:tailEnd/>
          </a:ln>
          <a:extLst/>
        </p:spPr>
        <p:txBody>
          <a:bodyPr lIns="45720" tIns="0" rIns="0" bIns="0" anchor="ctr"/>
          <a:lstStyle/>
          <a:p>
            <a:pPr marL="0" lvl="1" algn="ctr">
              <a:spcBef>
                <a:spcPts val="600"/>
              </a:spcBef>
              <a:buSzPct val="100000"/>
            </a:pPr>
            <a:r>
              <a:rPr lang="en-US" sz="1600" b="1" dirty="0">
                <a:latin typeface="+mj-lt"/>
                <a:cs typeface="Arial" panose="020B0604020202020204" pitchFamily="34" charset="0"/>
              </a:rPr>
              <a:t>Is it recorded in the right place</a:t>
            </a:r>
            <a:r>
              <a:rPr lang="en-US" sz="1600" b="1" dirty="0" smtClean="0">
                <a:latin typeface="+mj-lt"/>
                <a:cs typeface="Arial" panose="020B0604020202020204" pitchFamily="34" charset="0"/>
              </a:rPr>
              <a:t>?</a:t>
            </a:r>
            <a:endParaRPr lang="en-US" sz="1600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3290094" y="1447800"/>
            <a:ext cx="2563813" cy="1292082"/>
          </a:xfrm>
          <a:prstGeom prst="rect">
            <a:avLst/>
          </a:prstGeom>
          <a:solidFill>
            <a:schemeClr val="tx2"/>
          </a:solidFill>
          <a:ln>
            <a:headEnd type="none" w="sm" len="sm"/>
            <a:tailEnd type="none" w="sm" len="sm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88900" tIns="88900" rIns="88900" bIns="88900" anchor="ctr"/>
          <a:lstStyle/>
          <a:p>
            <a:pPr marL="12700" lvl="0" indent="-12700" algn="ctr">
              <a:spcBef>
                <a:spcPts val="600"/>
              </a:spcBef>
            </a:pPr>
            <a:r>
              <a:rPr lang="en-US" sz="1600" b="1" dirty="0" smtClean="0">
                <a:solidFill>
                  <a:srgbClr val="FFFFFF"/>
                </a:solidFill>
              </a:rPr>
              <a:t>Reliability of Financial Statements &amp; Underlying Information</a:t>
            </a:r>
            <a:endParaRPr lang="en-US" sz="1600" b="1" dirty="0">
              <a:solidFill>
                <a:srgbClr val="FFFFFF"/>
              </a:solidFill>
            </a:endParaRPr>
          </a:p>
        </p:txBody>
      </p:sp>
      <p:cxnSp>
        <p:nvCxnSpPr>
          <p:cNvPr id="33" name="AutoShape 8"/>
          <p:cNvCxnSpPr>
            <a:cxnSpLocks noChangeShapeType="1"/>
            <a:stCxn id="39" idx="0"/>
            <a:endCxn id="32" idx="2"/>
          </p:cNvCxnSpPr>
          <p:nvPr/>
        </p:nvCxnSpPr>
        <p:spPr bwMode="auto">
          <a:xfrm flipV="1">
            <a:off x="1162752" y="2739882"/>
            <a:ext cx="3409249" cy="6096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AutoShape 9"/>
          <p:cNvCxnSpPr>
            <a:cxnSpLocks noChangeShapeType="1"/>
            <a:stCxn id="41" idx="0"/>
            <a:endCxn id="32" idx="2"/>
          </p:cNvCxnSpPr>
          <p:nvPr/>
        </p:nvCxnSpPr>
        <p:spPr bwMode="auto">
          <a:xfrm flipH="1" flipV="1">
            <a:off x="4572001" y="2739882"/>
            <a:ext cx="1698" cy="6096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AutoShape 12"/>
          <p:cNvCxnSpPr>
            <a:cxnSpLocks noChangeShapeType="1"/>
            <a:stCxn id="42" idx="0"/>
            <a:endCxn id="32" idx="2"/>
          </p:cNvCxnSpPr>
          <p:nvPr/>
        </p:nvCxnSpPr>
        <p:spPr bwMode="auto">
          <a:xfrm flipH="1" flipV="1">
            <a:off x="4572001" y="2739882"/>
            <a:ext cx="1708075" cy="6096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AutoShape 17"/>
          <p:cNvCxnSpPr>
            <a:cxnSpLocks noChangeShapeType="1"/>
            <a:stCxn id="40" idx="0"/>
            <a:endCxn id="32" idx="2"/>
          </p:cNvCxnSpPr>
          <p:nvPr/>
        </p:nvCxnSpPr>
        <p:spPr bwMode="auto">
          <a:xfrm flipV="1">
            <a:off x="2867925" y="2739882"/>
            <a:ext cx="1704076" cy="6096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" name="Rectangle 13"/>
          <p:cNvSpPr>
            <a:spLocks noChangeArrowheads="1"/>
          </p:cNvSpPr>
          <p:nvPr/>
        </p:nvSpPr>
        <p:spPr bwMode="auto">
          <a:xfrm>
            <a:off x="423863" y="3349482"/>
            <a:ext cx="1477778" cy="816901"/>
          </a:xfrm>
          <a:prstGeom prst="rect">
            <a:avLst/>
          </a:prstGeom>
          <a:solidFill>
            <a:schemeClr val="tx2"/>
          </a:solidFill>
          <a:ln>
            <a:headEnd type="none" w="sm" len="sm"/>
            <a:tailEnd type="none" w="sm" len="sm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88900" tIns="88900" rIns="88900" bIns="88900" anchor="ctr"/>
          <a:lstStyle/>
          <a:p>
            <a:pPr lvl="0" algn="ctr"/>
            <a:r>
              <a:rPr lang="en-US" sz="1400" b="1" dirty="0">
                <a:solidFill>
                  <a:srgbClr val="FFFFFF"/>
                </a:solidFill>
              </a:rPr>
              <a:t>Completeness</a:t>
            </a:r>
          </a:p>
        </p:txBody>
      </p:sp>
      <p:sp>
        <p:nvSpPr>
          <p:cNvPr id="40" name="Rectangle 14"/>
          <p:cNvSpPr>
            <a:spLocks noChangeArrowheads="1"/>
          </p:cNvSpPr>
          <p:nvPr/>
        </p:nvSpPr>
        <p:spPr bwMode="auto">
          <a:xfrm>
            <a:off x="2128434" y="3349482"/>
            <a:ext cx="1478981" cy="816901"/>
          </a:xfrm>
          <a:prstGeom prst="rect">
            <a:avLst/>
          </a:prstGeom>
          <a:solidFill>
            <a:schemeClr val="tx2"/>
          </a:solidFill>
          <a:ln>
            <a:headEnd type="none" w="sm" len="sm"/>
            <a:tailEnd type="none" w="sm" len="sm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88900" tIns="88900" rIns="88900" bIns="88900" anchor="ctr"/>
          <a:lstStyle/>
          <a:p>
            <a:pPr marL="12700" lvl="0" indent="-12700" algn="ctr">
              <a:spcBef>
                <a:spcPts val="600"/>
              </a:spcBef>
            </a:pPr>
            <a:r>
              <a:rPr lang="en-US" sz="1400" b="1" dirty="0">
                <a:solidFill>
                  <a:srgbClr val="FFFFFF"/>
                </a:solidFill>
              </a:rPr>
              <a:t>Existence or </a:t>
            </a:r>
            <a:r>
              <a:rPr lang="en-US" sz="1400" b="1" dirty="0" smtClean="0">
                <a:solidFill>
                  <a:srgbClr val="FFFFFF"/>
                </a:solidFill>
              </a:rPr>
              <a:t>Occurrence</a:t>
            </a: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41" name="Rectangle 15"/>
          <p:cNvSpPr>
            <a:spLocks noChangeArrowheads="1"/>
          </p:cNvSpPr>
          <p:nvPr/>
        </p:nvSpPr>
        <p:spPr bwMode="auto">
          <a:xfrm>
            <a:off x="3834208" y="3349482"/>
            <a:ext cx="1478982" cy="816901"/>
          </a:xfrm>
          <a:prstGeom prst="rect">
            <a:avLst/>
          </a:prstGeom>
          <a:solidFill>
            <a:schemeClr val="tx2"/>
          </a:solidFill>
          <a:ln>
            <a:headEnd type="none" w="sm" len="sm"/>
            <a:tailEnd type="none" w="sm" len="sm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88900" tIns="88900" rIns="88900" bIns="88900" anchor="ctr"/>
          <a:lstStyle/>
          <a:p>
            <a:pPr lvl="0" algn="ctr"/>
            <a:r>
              <a:rPr lang="en-US" sz="1400" b="1" dirty="0">
                <a:solidFill>
                  <a:srgbClr val="FFFFFF"/>
                </a:solidFill>
              </a:rPr>
              <a:t>Accuracy/</a:t>
            </a:r>
          </a:p>
          <a:p>
            <a:pPr lvl="0" algn="ctr"/>
            <a:r>
              <a:rPr lang="en-US" sz="1400" b="1" dirty="0" smtClean="0">
                <a:solidFill>
                  <a:srgbClr val="FFFFFF"/>
                </a:solidFill>
              </a:rPr>
              <a:t>Valuation</a:t>
            </a: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5539983" y="3349482"/>
            <a:ext cx="1480185" cy="816901"/>
          </a:xfrm>
          <a:prstGeom prst="rect">
            <a:avLst/>
          </a:prstGeom>
          <a:solidFill>
            <a:schemeClr val="tx2"/>
          </a:solidFill>
          <a:ln>
            <a:headEnd type="none" w="sm" len="sm"/>
            <a:tailEnd type="none" w="sm" len="sm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88900" tIns="88900" rIns="88900" bIns="88900" anchor="ctr"/>
          <a:lstStyle/>
          <a:p>
            <a:pPr lvl="0" algn="ctr"/>
            <a:r>
              <a:rPr lang="en-US" sz="1400" b="1" dirty="0">
                <a:solidFill>
                  <a:srgbClr val="FFFFFF"/>
                </a:solidFill>
              </a:rPr>
              <a:t>Rights and Obligations</a:t>
            </a: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7246963" y="3349482"/>
            <a:ext cx="1480185" cy="816901"/>
          </a:xfrm>
          <a:prstGeom prst="rect">
            <a:avLst/>
          </a:prstGeom>
          <a:solidFill>
            <a:schemeClr val="tx2"/>
          </a:solidFill>
          <a:ln>
            <a:headEnd type="none" w="sm" len="sm"/>
            <a:tailEnd type="none" w="sm" len="sm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88900" tIns="88900" rIns="88900" bIns="88900" anchor="ctr"/>
          <a:lstStyle/>
          <a:p>
            <a:pPr marL="12700" lvl="0" indent="-12700" algn="ctr">
              <a:spcBef>
                <a:spcPts val="600"/>
              </a:spcBef>
            </a:pPr>
            <a:r>
              <a:rPr lang="en-US" sz="1400" b="1" dirty="0">
                <a:solidFill>
                  <a:srgbClr val="FFFFFF"/>
                </a:solidFill>
              </a:rPr>
              <a:t>Presentation &amp; </a:t>
            </a:r>
            <a:r>
              <a:rPr lang="en-US" sz="1400" b="1" dirty="0" smtClean="0">
                <a:solidFill>
                  <a:srgbClr val="FFFFFF"/>
                </a:solidFill>
              </a:rPr>
              <a:t>Disclosure</a:t>
            </a:r>
            <a:endParaRPr lang="en-US" sz="1400" b="1" dirty="0">
              <a:solidFill>
                <a:srgbClr val="FFFFFF"/>
              </a:solidFill>
            </a:endParaRPr>
          </a:p>
        </p:txBody>
      </p:sp>
      <p:cxnSp>
        <p:nvCxnSpPr>
          <p:cNvPr id="38" name="AutoShape 12"/>
          <p:cNvCxnSpPr>
            <a:cxnSpLocks noChangeShapeType="1"/>
            <a:stCxn id="43" idx="0"/>
            <a:endCxn id="32" idx="2"/>
          </p:cNvCxnSpPr>
          <p:nvPr/>
        </p:nvCxnSpPr>
        <p:spPr bwMode="auto">
          <a:xfrm flipH="1" flipV="1">
            <a:off x="4572001" y="2739882"/>
            <a:ext cx="3415055" cy="6096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B1E5-0454-478F-98E5-F60332F3B3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04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0" y="6492876"/>
            <a:ext cx="9144000" cy="3651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Audits will be continuous and ongoing – an annually recurring </a:t>
            </a:r>
            <a:r>
              <a:rPr lang="en-US" dirty="0" smtClean="0">
                <a:solidFill>
                  <a:srgbClr val="FFFFFF"/>
                </a:solidFill>
              </a:rPr>
              <a:t>cycle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Phases of an Audit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</p:spPr>
        <p:txBody>
          <a:bodyPr/>
          <a:lstStyle/>
          <a:p>
            <a:fld id="{6972B1E5-0454-478F-98E5-F60332F3B365}" type="slidenum">
              <a:rPr lang="en-US" smtClean="0">
                <a:solidFill>
                  <a:srgbClr val="FFFFFF"/>
                </a:solidFill>
              </a:rPr>
              <a:pPr/>
              <a:t>6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81800" y="2283185"/>
            <a:ext cx="1991019" cy="3627464"/>
          </a:xfrm>
          <a:prstGeom prst="rect">
            <a:avLst/>
          </a:prstGeom>
          <a:solidFill>
            <a:schemeClr val="bg2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b="1" dirty="0" smtClean="0">
                <a:solidFill>
                  <a:srgbClr val="FFFFFF"/>
                </a:solidFill>
              </a:rPr>
              <a:t>Post-Audit Phase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2283185"/>
            <a:ext cx="6324600" cy="3627464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200" b="1" dirty="0" smtClean="0">
                <a:solidFill>
                  <a:srgbClr val="FFFFFF"/>
                </a:solidFill>
              </a:rPr>
              <a:t>Phases of the Audit</a:t>
            </a: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371181" y="1428597"/>
            <a:ext cx="1769224" cy="808076"/>
          </a:xfrm>
          <a:custGeom>
            <a:avLst/>
            <a:gdLst>
              <a:gd name="connsiteX0" fmla="*/ 0 w 1769224"/>
              <a:gd name="connsiteY0" fmla="*/ 0 h 808076"/>
              <a:gd name="connsiteX1" fmla="*/ 1365186 w 1769224"/>
              <a:gd name="connsiteY1" fmla="*/ 0 h 808076"/>
              <a:gd name="connsiteX2" fmla="*/ 1769224 w 1769224"/>
              <a:gd name="connsiteY2" fmla="*/ 404038 h 808076"/>
              <a:gd name="connsiteX3" fmla="*/ 1365186 w 1769224"/>
              <a:gd name="connsiteY3" fmla="*/ 808076 h 808076"/>
              <a:gd name="connsiteX4" fmla="*/ 0 w 1769224"/>
              <a:gd name="connsiteY4" fmla="*/ 808076 h 808076"/>
              <a:gd name="connsiteX5" fmla="*/ 404038 w 1769224"/>
              <a:gd name="connsiteY5" fmla="*/ 404038 h 808076"/>
              <a:gd name="connsiteX6" fmla="*/ 0 w 1769224"/>
              <a:gd name="connsiteY6" fmla="*/ 0 h 808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69224" h="808076">
                <a:moveTo>
                  <a:pt x="0" y="0"/>
                </a:moveTo>
                <a:lnTo>
                  <a:pt x="1365186" y="0"/>
                </a:lnTo>
                <a:lnTo>
                  <a:pt x="1769224" y="404038"/>
                </a:lnTo>
                <a:lnTo>
                  <a:pt x="1365186" y="808076"/>
                </a:lnTo>
                <a:lnTo>
                  <a:pt x="0" y="808076"/>
                </a:lnTo>
                <a:lnTo>
                  <a:pt x="404038" y="404038"/>
                </a:lnTo>
                <a:lnTo>
                  <a:pt x="0" y="0"/>
                </a:lnTo>
                <a:close/>
              </a:path>
            </a:pathLst>
          </a:custGeom>
          <a:solidFill>
            <a:srgbClr val="31354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2044" tIns="16002" rIns="420040" bIns="1600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>
                <a:solidFill>
                  <a:srgbClr val="FFFFFF"/>
                </a:solidFill>
              </a:rPr>
              <a:t>Phase 1: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>
                <a:solidFill>
                  <a:srgbClr val="FFFFFF"/>
                </a:solidFill>
              </a:rPr>
              <a:t>Planning</a:t>
            </a:r>
            <a:endParaRPr lang="en-US" sz="1200" kern="1200" dirty="0">
              <a:solidFill>
                <a:srgbClr val="FFFFFF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1845428" y="1432555"/>
            <a:ext cx="1802353" cy="808076"/>
          </a:xfrm>
          <a:custGeom>
            <a:avLst/>
            <a:gdLst>
              <a:gd name="connsiteX0" fmla="*/ 0 w 1802353"/>
              <a:gd name="connsiteY0" fmla="*/ 0 h 808076"/>
              <a:gd name="connsiteX1" fmla="*/ 1398315 w 1802353"/>
              <a:gd name="connsiteY1" fmla="*/ 0 h 808076"/>
              <a:gd name="connsiteX2" fmla="*/ 1802353 w 1802353"/>
              <a:gd name="connsiteY2" fmla="*/ 404038 h 808076"/>
              <a:gd name="connsiteX3" fmla="*/ 1398315 w 1802353"/>
              <a:gd name="connsiteY3" fmla="*/ 808076 h 808076"/>
              <a:gd name="connsiteX4" fmla="*/ 0 w 1802353"/>
              <a:gd name="connsiteY4" fmla="*/ 808076 h 808076"/>
              <a:gd name="connsiteX5" fmla="*/ 404038 w 1802353"/>
              <a:gd name="connsiteY5" fmla="*/ 404038 h 808076"/>
              <a:gd name="connsiteX6" fmla="*/ 0 w 1802353"/>
              <a:gd name="connsiteY6" fmla="*/ 0 h 808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02353" h="808076">
                <a:moveTo>
                  <a:pt x="0" y="0"/>
                </a:moveTo>
                <a:lnTo>
                  <a:pt x="1398315" y="0"/>
                </a:lnTo>
                <a:lnTo>
                  <a:pt x="1802353" y="404038"/>
                </a:lnTo>
                <a:lnTo>
                  <a:pt x="1398315" y="808076"/>
                </a:lnTo>
                <a:lnTo>
                  <a:pt x="0" y="808076"/>
                </a:lnTo>
                <a:lnTo>
                  <a:pt x="404038" y="404038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2044" tIns="16002" rIns="420040" bIns="1600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>
                <a:solidFill>
                  <a:srgbClr val="FFFFFF"/>
                </a:solidFill>
              </a:rPr>
              <a:t>Phase 2: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>
                <a:solidFill>
                  <a:srgbClr val="FFFFFF"/>
                </a:solidFill>
              </a:rPr>
              <a:t>Internal Control</a:t>
            </a:r>
            <a:endParaRPr lang="en-US" sz="1200" kern="1200" dirty="0">
              <a:solidFill>
                <a:srgbClr val="FFFFFF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3352800" y="1428597"/>
            <a:ext cx="1780193" cy="808076"/>
          </a:xfrm>
          <a:custGeom>
            <a:avLst/>
            <a:gdLst>
              <a:gd name="connsiteX0" fmla="*/ 0 w 1780193"/>
              <a:gd name="connsiteY0" fmla="*/ 0 h 808076"/>
              <a:gd name="connsiteX1" fmla="*/ 1376155 w 1780193"/>
              <a:gd name="connsiteY1" fmla="*/ 0 h 808076"/>
              <a:gd name="connsiteX2" fmla="*/ 1780193 w 1780193"/>
              <a:gd name="connsiteY2" fmla="*/ 404038 h 808076"/>
              <a:gd name="connsiteX3" fmla="*/ 1376155 w 1780193"/>
              <a:gd name="connsiteY3" fmla="*/ 808076 h 808076"/>
              <a:gd name="connsiteX4" fmla="*/ 0 w 1780193"/>
              <a:gd name="connsiteY4" fmla="*/ 808076 h 808076"/>
              <a:gd name="connsiteX5" fmla="*/ 404038 w 1780193"/>
              <a:gd name="connsiteY5" fmla="*/ 404038 h 808076"/>
              <a:gd name="connsiteX6" fmla="*/ 0 w 1780193"/>
              <a:gd name="connsiteY6" fmla="*/ 0 h 808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0193" h="808076">
                <a:moveTo>
                  <a:pt x="0" y="0"/>
                </a:moveTo>
                <a:lnTo>
                  <a:pt x="1376155" y="0"/>
                </a:lnTo>
                <a:lnTo>
                  <a:pt x="1780193" y="404038"/>
                </a:lnTo>
                <a:lnTo>
                  <a:pt x="1376155" y="808076"/>
                </a:lnTo>
                <a:lnTo>
                  <a:pt x="0" y="808076"/>
                </a:lnTo>
                <a:lnTo>
                  <a:pt x="404038" y="404038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2044" tIns="16002" rIns="420040" bIns="1600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>
                <a:solidFill>
                  <a:srgbClr val="FFFFFF"/>
                </a:solidFill>
              </a:rPr>
              <a:t>Phase 3: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>
                <a:solidFill>
                  <a:srgbClr val="FFFFFF"/>
                </a:solidFill>
              </a:rPr>
              <a:t>Substantive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 smtClean="0">
                <a:solidFill>
                  <a:srgbClr val="FFFFFF"/>
                </a:solidFill>
              </a:rPr>
              <a:t>Testing</a:t>
            </a:r>
            <a:endParaRPr lang="en-US" sz="1200" kern="1200" dirty="0">
              <a:solidFill>
                <a:srgbClr val="FFFFFF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4866981" y="1428597"/>
            <a:ext cx="1838619" cy="808076"/>
          </a:xfrm>
          <a:custGeom>
            <a:avLst/>
            <a:gdLst>
              <a:gd name="connsiteX0" fmla="*/ 0 w 1838619"/>
              <a:gd name="connsiteY0" fmla="*/ 0 h 808076"/>
              <a:gd name="connsiteX1" fmla="*/ 1434581 w 1838619"/>
              <a:gd name="connsiteY1" fmla="*/ 0 h 808076"/>
              <a:gd name="connsiteX2" fmla="*/ 1838619 w 1838619"/>
              <a:gd name="connsiteY2" fmla="*/ 404038 h 808076"/>
              <a:gd name="connsiteX3" fmla="*/ 1434581 w 1838619"/>
              <a:gd name="connsiteY3" fmla="*/ 808076 h 808076"/>
              <a:gd name="connsiteX4" fmla="*/ 0 w 1838619"/>
              <a:gd name="connsiteY4" fmla="*/ 808076 h 808076"/>
              <a:gd name="connsiteX5" fmla="*/ 404038 w 1838619"/>
              <a:gd name="connsiteY5" fmla="*/ 404038 h 808076"/>
              <a:gd name="connsiteX6" fmla="*/ 0 w 1838619"/>
              <a:gd name="connsiteY6" fmla="*/ 0 h 808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38619" h="808076">
                <a:moveTo>
                  <a:pt x="0" y="0"/>
                </a:moveTo>
                <a:lnTo>
                  <a:pt x="1434581" y="0"/>
                </a:lnTo>
                <a:lnTo>
                  <a:pt x="1838619" y="404038"/>
                </a:lnTo>
                <a:lnTo>
                  <a:pt x="1434581" y="808076"/>
                </a:lnTo>
                <a:lnTo>
                  <a:pt x="0" y="808076"/>
                </a:lnTo>
                <a:lnTo>
                  <a:pt x="404038" y="404038"/>
                </a:lnTo>
                <a:lnTo>
                  <a:pt x="0" y="0"/>
                </a:lnTo>
                <a:close/>
              </a:path>
            </a:pathLst>
          </a:custGeom>
          <a:solidFill>
            <a:srgbClr val="31354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2044" tIns="16002" rIns="420040" bIns="1600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>
                <a:solidFill>
                  <a:srgbClr val="FFFFFF"/>
                </a:solidFill>
              </a:rPr>
              <a:t>Phase 4: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>
                <a:solidFill>
                  <a:srgbClr val="FFFFFF"/>
                </a:solidFill>
              </a:rPr>
              <a:t>Reporting</a:t>
            </a:r>
            <a:endParaRPr lang="en-US" sz="1200" kern="1200" dirty="0">
              <a:solidFill>
                <a:srgbClr val="FFFFFF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781800" y="1428597"/>
            <a:ext cx="2024176" cy="808076"/>
          </a:xfrm>
          <a:custGeom>
            <a:avLst/>
            <a:gdLst>
              <a:gd name="connsiteX0" fmla="*/ 0 w 2024176"/>
              <a:gd name="connsiteY0" fmla="*/ 0 h 808076"/>
              <a:gd name="connsiteX1" fmla="*/ 1620138 w 2024176"/>
              <a:gd name="connsiteY1" fmla="*/ 0 h 808076"/>
              <a:gd name="connsiteX2" fmla="*/ 2024176 w 2024176"/>
              <a:gd name="connsiteY2" fmla="*/ 404038 h 808076"/>
              <a:gd name="connsiteX3" fmla="*/ 1620138 w 2024176"/>
              <a:gd name="connsiteY3" fmla="*/ 808076 h 808076"/>
              <a:gd name="connsiteX4" fmla="*/ 0 w 2024176"/>
              <a:gd name="connsiteY4" fmla="*/ 808076 h 808076"/>
              <a:gd name="connsiteX5" fmla="*/ 404038 w 2024176"/>
              <a:gd name="connsiteY5" fmla="*/ 404038 h 808076"/>
              <a:gd name="connsiteX6" fmla="*/ 0 w 2024176"/>
              <a:gd name="connsiteY6" fmla="*/ 0 h 808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4176" h="808076">
                <a:moveTo>
                  <a:pt x="0" y="0"/>
                </a:moveTo>
                <a:lnTo>
                  <a:pt x="1620138" y="0"/>
                </a:lnTo>
                <a:lnTo>
                  <a:pt x="2024176" y="404038"/>
                </a:lnTo>
                <a:lnTo>
                  <a:pt x="1620138" y="808076"/>
                </a:lnTo>
                <a:lnTo>
                  <a:pt x="0" y="808076"/>
                </a:lnTo>
                <a:lnTo>
                  <a:pt x="404038" y="404038"/>
                </a:lnTo>
                <a:lnTo>
                  <a:pt x="0" y="0"/>
                </a:lnTo>
                <a:close/>
              </a:path>
            </a:pathLst>
          </a:custGeom>
          <a:solidFill>
            <a:srgbClr val="31354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2044" tIns="16002" rIns="420040" bIns="1600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>
                <a:solidFill>
                  <a:srgbClr val="FFFFFF"/>
                </a:solidFill>
              </a:rPr>
              <a:t>Phase 5: 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 smtClean="0">
                <a:solidFill>
                  <a:srgbClr val="FFFFFF"/>
                </a:solidFill>
              </a:rPr>
              <a:t>Post-Audit Remediation and Sustainment</a:t>
            </a:r>
            <a:endParaRPr lang="en-US" sz="1200" kern="1200" dirty="0">
              <a:solidFill>
                <a:srgbClr val="FFFFFF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869804" y="1110049"/>
            <a:ext cx="2920977" cy="295325"/>
          </a:xfrm>
          <a:prstGeom prst="rect">
            <a:avLst/>
          </a:prstGeom>
          <a:solidFill>
            <a:schemeClr val="bg2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72000" tIns="72000" rIns="72000" bIns="72000" anchor="ctr" anchorCtr="1"/>
          <a:lstStyle/>
          <a:p>
            <a:pPr algn="ctr" eaLnBrk="0" hangingPunct="0">
              <a:lnSpc>
                <a:spcPct val="106000"/>
              </a:lnSpc>
            </a:pPr>
            <a:r>
              <a:rPr lang="en-US" sz="1400" dirty="0">
                <a:solidFill>
                  <a:srgbClr val="FFFFFF"/>
                </a:solidFill>
                <a:latin typeface="+mn-lt"/>
              </a:rPr>
              <a:t>Testing Period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1181" y="2329249"/>
            <a:ext cx="1447800" cy="3352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Entrance Conference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4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Understand entity’s </a:t>
            </a:r>
            <a:r>
              <a:rPr lang="en-US" sz="1100" dirty="0">
                <a:solidFill>
                  <a:schemeClr val="tx1"/>
                </a:solidFill>
              </a:rPr>
              <a:t>o</a:t>
            </a:r>
            <a:r>
              <a:rPr lang="en-US" sz="1100" dirty="0" smtClean="0">
                <a:solidFill>
                  <a:schemeClr val="tx1"/>
                </a:solidFill>
              </a:rPr>
              <a:t>perations</a:t>
            </a:r>
          </a:p>
          <a:p>
            <a:endParaRPr lang="en-US" sz="4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Initial </a:t>
            </a:r>
            <a:r>
              <a:rPr lang="en-US" sz="1100" dirty="0" smtClean="0">
                <a:solidFill>
                  <a:schemeClr val="tx1"/>
                </a:solidFill>
              </a:rPr>
              <a:t>analytical </a:t>
            </a:r>
            <a:r>
              <a:rPr lang="en-US" sz="1100" dirty="0">
                <a:solidFill>
                  <a:schemeClr val="tx1"/>
                </a:solidFill>
              </a:rPr>
              <a:t>p</a:t>
            </a:r>
            <a:r>
              <a:rPr lang="en-US" sz="1100" dirty="0" smtClean="0">
                <a:solidFill>
                  <a:schemeClr val="tx1"/>
                </a:solidFill>
              </a:rPr>
              <a:t>rocedures to </a:t>
            </a:r>
            <a:r>
              <a:rPr lang="en-US" sz="1100" dirty="0">
                <a:solidFill>
                  <a:schemeClr val="tx1"/>
                </a:solidFill>
              </a:rPr>
              <a:t>d</a:t>
            </a:r>
            <a:r>
              <a:rPr lang="en-US" sz="1100" dirty="0" smtClean="0">
                <a:solidFill>
                  <a:schemeClr val="tx1"/>
                </a:solidFill>
              </a:rPr>
              <a:t>etermine </a:t>
            </a:r>
            <a:r>
              <a:rPr lang="en-US" sz="1100" dirty="0">
                <a:solidFill>
                  <a:schemeClr val="tx1"/>
                </a:solidFill>
              </a:rPr>
              <a:t>t</a:t>
            </a:r>
            <a:r>
              <a:rPr lang="en-US" sz="1100" dirty="0" smtClean="0">
                <a:solidFill>
                  <a:schemeClr val="tx1"/>
                </a:solidFill>
              </a:rPr>
              <a:t>est </a:t>
            </a:r>
            <a:r>
              <a:rPr lang="en-US" sz="1100" dirty="0">
                <a:solidFill>
                  <a:schemeClr val="tx1"/>
                </a:solidFill>
              </a:rPr>
              <a:t>p</a:t>
            </a:r>
            <a:r>
              <a:rPr lang="en-US" sz="1100" dirty="0" smtClean="0">
                <a:solidFill>
                  <a:schemeClr val="tx1"/>
                </a:solidFill>
              </a:rPr>
              <a:t>lan</a:t>
            </a:r>
            <a:endParaRPr lang="en-US" sz="1100" dirty="0">
              <a:solidFill>
                <a:schemeClr val="tx1"/>
              </a:solidFill>
            </a:endParaRPr>
          </a:p>
          <a:p>
            <a:endParaRPr lang="en-US" sz="4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Initial documentation </a:t>
            </a:r>
            <a:r>
              <a:rPr lang="en-US" sz="1100" dirty="0">
                <a:solidFill>
                  <a:schemeClr val="tx1"/>
                </a:solidFill>
              </a:rPr>
              <a:t>r</a:t>
            </a:r>
            <a:r>
              <a:rPr lang="en-US" sz="1100" dirty="0" smtClean="0">
                <a:solidFill>
                  <a:schemeClr val="tx1"/>
                </a:solidFill>
              </a:rPr>
              <a:t>equests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4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SAS 99: Fraud </a:t>
            </a:r>
            <a:r>
              <a:rPr lang="en-US" sz="1100" dirty="0" smtClean="0">
                <a:solidFill>
                  <a:schemeClr val="tx1"/>
                </a:solidFill>
              </a:rPr>
              <a:t>analysis</a:t>
            </a:r>
            <a:endParaRPr lang="en-US" sz="11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rgbClr val="00206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95181" y="2329249"/>
            <a:ext cx="1447800" cy="3352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Understand </a:t>
            </a:r>
            <a:r>
              <a:rPr lang="en-US" sz="1100" dirty="0" smtClean="0">
                <a:solidFill>
                  <a:schemeClr val="tx1"/>
                </a:solidFill>
              </a:rPr>
              <a:t>systems </a:t>
            </a:r>
            <a:r>
              <a:rPr lang="en-US" sz="1100" dirty="0">
                <a:solidFill>
                  <a:schemeClr val="tx1"/>
                </a:solidFill>
              </a:rPr>
              <a:t>and </a:t>
            </a:r>
            <a:r>
              <a:rPr lang="en-US" sz="1100" dirty="0" smtClean="0">
                <a:solidFill>
                  <a:schemeClr val="tx1"/>
                </a:solidFill>
              </a:rPr>
              <a:t>business </a:t>
            </a:r>
            <a:r>
              <a:rPr lang="en-US" sz="1100" dirty="0">
                <a:solidFill>
                  <a:schemeClr val="tx1"/>
                </a:solidFill>
              </a:rPr>
              <a:t>p</a:t>
            </a:r>
            <a:r>
              <a:rPr lang="en-US" sz="1100" dirty="0" smtClean="0">
                <a:solidFill>
                  <a:schemeClr val="tx1"/>
                </a:solidFill>
              </a:rPr>
              <a:t>rocesses</a:t>
            </a:r>
            <a:endParaRPr lang="en-US" sz="11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4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Determine nature and extent of testing of controls</a:t>
            </a:r>
            <a:endParaRPr lang="en-US" sz="11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4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Assess internal </a:t>
            </a:r>
            <a:r>
              <a:rPr lang="en-US" sz="1100" dirty="0">
                <a:solidFill>
                  <a:schemeClr val="tx1"/>
                </a:solidFill>
              </a:rPr>
              <a:t>c</a:t>
            </a:r>
            <a:r>
              <a:rPr lang="en-US" sz="1100" dirty="0" smtClean="0">
                <a:solidFill>
                  <a:schemeClr val="tx1"/>
                </a:solidFill>
              </a:rPr>
              <a:t>ontrol </a:t>
            </a:r>
            <a:r>
              <a:rPr lang="en-US" sz="1100" dirty="0">
                <a:solidFill>
                  <a:schemeClr val="tx1"/>
                </a:solidFill>
              </a:rPr>
              <a:t>d</a:t>
            </a:r>
            <a:r>
              <a:rPr lang="en-US" sz="1100" dirty="0" smtClean="0">
                <a:solidFill>
                  <a:schemeClr val="tx1"/>
                </a:solidFill>
              </a:rPr>
              <a:t>esign and operating </a:t>
            </a:r>
            <a:r>
              <a:rPr lang="en-US" sz="1100" dirty="0">
                <a:solidFill>
                  <a:schemeClr val="tx1"/>
                </a:solidFill>
              </a:rPr>
              <a:t>e</a:t>
            </a:r>
            <a:r>
              <a:rPr lang="en-US" sz="1100" dirty="0" smtClean="0">
                <a:solidFill>
                  <a:schemeClr val="tx1"/>
                </a:solidFill>
              </a:rPr>
              <a:t>ffectiveness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4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Assess Compliance with </a:t>
            </a:r>
            <a:r>
              <a:rPr lang="en-US" sz="1100" dirty="0">
                <a:solidFill>
                  <a:schemeClr val="tx1"/>
                </a:solidFill>
              </a:rPr>
              <a:t>Federal Financial Management Improvement Act of </a:t>
            </a:r>
            <a:r>
              <a:rPr lang="en-US" sz="1100" dirty="0" smtClean="0">
                <a:solidFill>
                  <a:schemeClr val="tx1"/>
                </a:solidFill>
              </a:rPr>
              <a:t>1996 (FFMIA) </a:t>
            </a:r>
            <a:endParaRPr lang="en-US" sz="1100" dirty="0" smtClean="0">
              <a:solidFill>
                <a:srgbClr val="00206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19181" y="2329249"/>
            <a:ext cx="1447800" cy="3352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Design tests of transactions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4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Perform transaction </a:t>
            </a:r>
            <a:r>
              <a:rPr lang="en-US" sz="1100" dirty="0">
                <a:solidFill>
                  <a:schemeClr val="tx1"/>
                </a:solidFill>
              </a:rPr>
              <a:t>l</a:t>
            </a:r>
            <a:r>
              <a:rPr lang="en-US" sz="1100" dirty="0" smtClean="0">
                <a:solidFill>
                  <a:schemeClr val="tx1"/>
                </a:solidFill>
              </a:rPr>
              <a:t>evel </a:t>
            </a:r>
            <a:r>
              <a:rPr lang="en-US" sz="1100" dirty="0">
                <a:solidFill>
                  <a:schemeClr val="tx1"/>
                </a:solidFill>
              </a:rPr>
              <a:t>t</a:t>
            </a:r>
            <a:r>
              <a:rPr lang="en-US" sz="1100" dirty="0" smtClean="0">
                <a:solidFill>
                  <a:schemeClr val="tx1"/>
                </a:solidFill>
              </a:rPr>
              <a:t>esting </a:t>
            </a:r>
            <a:endParaRPr lang="en-US" sz="11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4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Provide KSDs for transactions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43181" y="2329249"/>
            <a:ext cx="1447800" cy="3352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Aggregate test </a:t>
            </a:r>
            <a:r>
              <a:rPr lang="en-US" sz="1100" dirty="0">
                <a:solidFill>
                  <a:schemeClr val="tx1"/>
                </a:solidFill>
              </a:rPr>
              <a:t>r</a:t>
            </a:r>
            <a:r>
              <a:rPr lang="en-US" sz="1100" dirty="0" smtClean="0">
                <a:solidFill>
                  <a:schemeClr val="tx1"/>
                </a:solidFill>
              </a:rPr>
              <a:t>esults (internal </a:t>
            </a:r>
            <a:r>
              <a:rPr lang="en-US" sz="1100" dirty="0">
                <a:solidFill>
                  <a:schemeClr val="tx1"/>
                </a:solidFill>
              </a:rPr>
              <a:t>c</a:t>
            </a:r>
            <a:r>
              <a:rPr lang="en-US" sz="1100" dirty="0" smtClean="0">
                <a:solidFill>
                  <a:schemeClr val="tx1"/>
                </a:solidFill>
              </a:rPr>
              <a:t>ontrols and substantive </a:t>
            </a:r>
            <a:r>
              <a:rPr lang="en-US" sz="1100" dirty="0">
                <a:solidFill>
                  <a:schemeClr val="tx1"/>
                </a:solidFill>
              </a:rPr>
              <a:t>t</a:t>
            </a:r>
            <a:r>
              <a:rPr lang="en-US" sz="1100" dirty="0" smtClean="0">
                <a:solidFill>
                  <a:schemeClr val="tx1"/>
                </a:solidFill>
              </a:rPr>
              <a:t>esting) </a:t>
            </a:r>
          </a:p>
          <a:p>
            <a:endParaRPr lang="en-US" sz="4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Conclude audit </a:t>
            </a:r>
            <a:r>
              <a:rPr lang="en-US" sz="1100" dirty="0">
                <a:solidFill>
                  <a:schemeClr val="tx1"/>
                </a:solidFill>
              </a:rPr>
              <a:t>p</a:t>
            </a:r>
            <a:r>
              <a:rPr lang="en-US" sz="1100" dirty="0" smtClean="0">
                <a:solidFill>
                  <a:schemeClr val="tx1"/>
                </a:solidFill>
              </a:rPr>
              <a:t>rocedures</a:t>
            </a:r>
          </a:p>
          <a:p>
            <a:endParaRPr lang="en-US" sz="4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Form an opinion</a:t>
            </a:r>
            <a:endParaRPr lang="en-US" sz="11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4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Exit c</a:t>
            </a:r>
            <a:r>
              <a:rPr lang="en-US" sz="1100" dirty="0" smtClean="0">
                <a:solidFill>
                  <a:schemeClr val="tx1"/>
                </a:solidFill>
              </a:rPr>
              <a:t>onference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4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/>
                </a:solidFill>
              </a:rPr>
              <a:t>Issue audit </a:t>
            </a:r>
            <a:r>
              <a:rPr lang="en-US" sz="1100" dirty="0">
                <a:solidFill>
                  <a:schemeClr val="tx1"/>
                </a:solidFill>
              </a:rPr>
              <a:t>r</a:t>
            </a:r>
            <a:r>
              <a:rPr lang="en-US" sz="1100" dirty="0" smtClean="0">
                <a:solidFill>
                  <a:schemeClr val="tx1"/>
                </a:solidFill>
              </a:rPr>
              <a:t>eport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01009" y="2329249"/>
            <a:ext cx="1752600" cy="3352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Track and </a:t>
            </a:r>
            <a:r>
              <a:rPr lang="en-US" sz="1200" dirty="0" smtClean="0">
                <a:solidFill>
                  <a:schemeClr val="tx1"/>
                </a:solidFill>
              </a:rPr>
              <a:t>monitor </a:t>
            </a:r>
            <a:r>
              <a:rPr lang="en-US" sz="1200" dirty="0">
                <a:solidFill>
                  <a:schemeClr val="tx1"/>
                </a:solidFill>
              </a:rPr>
              <a:t>n</a:t>
            </a:r>
            <a:r>
              <a:rPr lang="en-US" sz="1200" dirty="0" smtClean="0">
                <a:solidFill>
                  <a:schemeClr val="tx1"/>
                </a:solidFill>
              </a:rPr>
              <a:t>otice </a:t>
            </a:r>
            <a:r>
              <a:rPr lang="en-US" sz="1200" dirty="0">
                <a:solidFill>
                  <a:schemeClr val="tx1"/>
                </a:solidFill>
              </a:rPr>
              <a:t>of </a:t>
            </a:r>
            <a:r>
              <a:rPr lang="en-US" sz="1200" dirty="0" smtClean="0">
                <a:solidFill>
                  <a:schemeClr val="tx1"/>
                </a:solidFill>
              </a:rPr>
              <a:t>findings and Recommendations (NFRs)</a:t>
            </a:r>
            <a:endParaRPr lang="en-US" sz="1200" dirty="0">
              <a:solidFill>
                <a:schemeClr val="tx1"/>
              </a:solidFill>
            </a:endParaRPr>
          </a:p>
          <a:p>
            <a:endParaRPr lang="en-US" sz="4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Implementation of corrective </a:t>
            </a:r>
            <a:r>
              <a:rPr lang="en-US" sz="1200" dirty="0">
                <a:solidFill>
                  <a:schemeClr val="tx1"/>
                </a:solidFill>
              </a:rPr>
              <a:t>a</a:t>
            </a:r>
            <a:r>
              <a:rPr lang="en-US" sz="1200" dirty="0" smtClean="0">
                <a:solidFill>
                  <a:schemeClr val="tx1"/>
                </a:solidFill>
              </a:rPr>
              <a:t>ction </a:t>
            </a:r>
            <a:r>
              <a:rPr lang="en-US" sz="1200" dirty="0">
                <a:solidFill>
                  <a:schemeClr val="tx1"/>
                </a:solidFill>
              </a:rPr>
              <a:t>p</a:t>
            </a:r>
            <a:r>
              <a:rPr lang="en-US" sz="1200" dirty="0" smtClean="0">
                <a:solidFill>
                  <a:schemeClr val="tx1"/>
                </a:solidFill>
              </a:rPr>
              <a:t>lans (CAPs) for identified </a:t>
            </a:r>
            <a:r>
              <a:rPr lang="en-US" sz="1200" dirty="0">
                <a:solidFill>
                  <a:schemeClr val="tx1"/>
                </a:solidFill>
              </a:rPr>
              <a:t>w</a:t>
            </a:r>
            <a:r>
              <a:rPr lang="en-US" sz="1200" dirty="0" smtClean="0">
                <a:solidFill>
                  <a:schemeClr val="tx1"/>
                </a:solidFill>
              </a:rPr>
              <a:t>eaknesses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4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Report status of CAPs to OUSD(C)</a:t>
            </a:r>
            <a:endParaRPr lang="en-US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600" y="5986849"/>
            <a:ext cx="6324600" cy="304800"/>
          </a:xfrm>
          <a:prstGeom prst="rect">
            <a:avLst/>
          </a:prstGeom>
          <a:solidFill>
            <a:schemeClr val="tx1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2044" tIns="16002" rIns="420040" bIns="16002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 smtClean="0">
                <a:solidFill>
                  <a:srgbClr val="FFFFFF"/>
                </a:solidFill>
              </a:rPr>
              <a:t>Regularly Occurring Status Meetings</a:t>
            </a:r>
            <a:endParaRPr lang="en-US" sz="12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049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Audit Opinions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600" b="0" dirty="0">
                <a:solidFill>
                  <a:schemeClr val="tx1"/>
                </a:solidFill>
              </a:rPr>
              <a:t>At the conclusion of a financial statement audit, the auditor will issue one of the following opinions on the entity’s financial statements</a:t>
            </a:r>
            <a:r>
              <a:rPr lang="en-US" sz="1600" b="0" dirty="0" smtClean="0">
                <a:solidFill>
                  <a:schemeClr val="tx1"/>
                </a:solidFill>
              </a:rPr>
              <a:t>:</a:t>
            </a:r>
            <a:endParaRPr lang="en-US" sz="1600" b="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B1E5-0454-478F-98E5-F60332F3B365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258535"/>
              </p:ext>
            </p:extLst>
          </p:nvPr>
        </p:nvGraphicFramePr>
        <p:xfrm>
          <a:off x="609600" y="2137411"/>
          <a:ext cx="7924800" cy="2514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90600"/>
                <a:gridCol w="1143000"/>
                <a:gridCol w="57912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FFFFFF"/>
                          </a:solidFill>
                        </a:rPr>
                        <a:t>Audit Opinion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FFFF"/>
                          </a:solidFill>
                        </a:rPr>
                        <a:t>Definition</a:t>
                      </a:r>
                      <a:endParaRPr lang="en-US" sz="1600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600" dirty="0" smtClean="0"/>
                        <a:t>Unmodified</a:t>
                      </a:r>
                      <a:endParaRPr lang="en-US" sz="1600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No material or pervasive errors noted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sz="1600" dirty="0" smtClean="0"/>
                        <a:t>Modified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Qualified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Material but not pervasive errors or the inability to obtain sufficient appropriate evidence</a:t>
                      </a:r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Adverse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Misstatements are both material and pervasive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Disclaimer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Unable to obtain appropriate evidence on which to base the opinion, and undetected misstatements could lead to errors that are both material and pervasive</a:t>
                      </a:r>
                      <a:endParaRPr lang="en-US" sz="1600" b="1" dirty="0" smtClean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4657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093214"/>
            <a:ext cx="9144000" cy="7647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Financial statement audits will require discipline and cooperation, but will facilitate the business reform and readiness essential to supporting the Warfighter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2B1E5-0454-478F-98E5-F60332F3B3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 lIns="91432" tIns="45716" rIns="91432" bIns="45716" anchor="b"/>
          <a:lstStyle>
            <a:defPPr>
              <a:defRPr lang="en-US"/>
            </a:defPPr>
            <a:lvl1pPr marL="0" algn="r" defTabSz="914318" rtl="0" eaLnBrk="1" latinLnBrk="0" hangingPunct="1">
              <a:defRPr sz="1000" kern="1200">
                <a:solidFill>
                  <a:srgbClr val="3135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159" algn="l" defTabSz="91431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18" algn="l" defTabSz="91431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77" algn="l" defTabSz="91431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37" algn="l" defTabSz="91431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97" algn="l" defTabSz="91431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56" algn="l" defTabSz="91431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15" algn="l" defTabSz="91431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274" algn="l" defTabSz="91431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972B1E5-0454-478F-98E5-F60332F3B365}" type="slidenum">
              <a:rPr lang="en-US" smtClean="0">
                <a:solidFill>
                  <a:srgbClr val="FFFFFF"/>
                </a:solidFill>
              </a:rPr>
              <a:pPr/>
              <a:t>8</a:t>
            </a:fld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345451" y="1250471"/>
            <a:ext cx="4453098" cy="4430248"/>
            <a:chOff x="2393472" y="1250471"/>
            <a:chExt cx="4453098" cy="4430248"/>
          </a:xfrm>
        </p:grpSpPr>
        <p:sp>
          <p:nvSpPr>
            <p:cNvPr id="9" name="Rectangle 8"/>
            <p:cNvSpPr/>
            <p:nvPr/>
          </p:nvSpPr>
          <p:spPr>
            <a:xfrm>
              <a:off x="3243693" y="2253876"/>
              <a:ext cx="2614691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dirty="0" smtClean="0"/>
                <a:t>Financial statement audits require a strong working relationship between the auditor, OUSD(C),  Reporting Entities, Service Providers, and Principal Staff Assistants (PSAs) </a:t>
              </a:r>
              <a:endParaRPr lang="en-US" dirty="0"/>
            </a:p>
          </p:txBody>
        </p:sp>
        <p:sp>
          <p:nvSpPr>
            <p:cNvPr id="15" name="Block Arc 14"/>
            <p:cNvSpPr/>
            <p:nvPr/>
          </p:nvSpPr>
          <p:spPr>
            <a:xfrm rot="13851326">
              <a:off x="2393472" y="1250471"/>
              <a:ext cx="4315134" cy="4315134"/>
            </a:xfrm>
            <a:prstGeom prst="blockArc">
              <a:avLst>
                <a:gd name="adj1" fmla="val 14185043"/>
                <a:gd name="adj2" fmla="val 20597318"/>
                <a:gd name="adj3" fmla="val 646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Block Arc 15"/>
            <p:cNvSpPr/>
            <p:nvPr/>
          </p:nvSpPr>
          <p:spPr>
            <a:xfrm rot="6749272">
              <a:off x="2393472" y="1250471"/>
              <a:ext cx="4315134" cy="4315134"/>
            </a:xfrm>
            <a:prstGeom prst="blockArc">
              <a:avLst>
                <a:gd name="adj1" fmla="val 14535028"/>
                <a:gd name="adj2" fmla="val 20597318"/>
                <a:gd name="adj3" fmla="val 6463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Block Arc 16"/>
            <p:cNvSpPr/>
            <p:nvPr/>
          </p:nvSpPr>
          <p:spPr>
            <a:xfrm>
              <a:off x="2393472" y="1250471"/>
              <a:ext cx="4315134" cy="4315134"/>
            </a:xfrm>
            <a:prstGeom prst="blockArc">
              <a:avLst>
                <a:gd name="adj1" fmla="val 13572491"/>
                <a:gd name="adj2" fmla="val 20597318"/>
                <a:gd name="adj3" fmla="val 6463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Isosceles Triangle 17"/>
            <p:cNvSpPr/>
            <p:nvPr/>
          </p:nvSpPr>
          <p:spPr>
            <a:xfrm rot="21365019">
              <a:off x="6236970" y="2944636"/>
              <a:ext cx="609600" cy="304800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3604132">
              <a:off x="2751508" y="1890747"/>
              <a:ext cx="609600" cy="304800"/>
            </a:xfrm>
            <a:prstGeom prst="triangle">
              <a:avLst/>
            </a:prstGeom>
            <a:solidFill>
              <a:srgbClr val="3034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6506728">
              <a:off x="3749968" y="5223519"/>
              <a:ext cx="609600" cy="3048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09651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Audit 101 Example: Auditing Property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77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DCFO Color Palette">
      <a:dk1>
        <a:srgbClr val="30343F"/>
      </a:dk1>
      <a:lt1>
        <a:srgbClr val="808080"/>
      </a:lt1>
      <a:dk2>
        <a:srgbClr val="A11D24"/>
      </a:dk2>
      <a:lt2>
        <a:srgbClr val="9A977C"/>
      </a:lt2>
      <a:accent1>
        <a:srgbClr val="30343F"/>
      </a:accent1>
      <a:accent2>
        <a:srgbClr val="808080"/>
      </a:accent2>
      <a:accent3>
        <a:srgbClr val="A11D24"/>
      </a:accent3>
      <a:accent4>
        <a:srgbClr val="9A977C"/>
      </a:accent4>
      <a:accent5>
        <a:srgbClr val="30343F"/>
      </a:accent5>
      <a:accent6>
        <a:srgbClr val="808080"/>
      </a:accent6>
      <a:hlink>
        <a:srgbClr val="0070C0"/>
      </a:hlink>
      <a:folHlink>
        <a:srgbClr val="00B0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tandard_PowerPoint">
  <a:themeElements>
    <a:clrScheme name="standard_PowerPoi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_PowerPoint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_PowerPoi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_PowerPoi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_PowerPoi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_PowerPoi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_PowerPoi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_PowerPoi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_PowerPoi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_PowerPoi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_PowerPoi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_PowerPoi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_PowerPoi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_PowerPoi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15547</TotalTime>
  <Words>909</Words>
  <Application>Microsoft Office PowerPoint</Application>
  <PresentationFormat>On-screen Show (4:3)</PresentationFormat>
  <Paragraphs>227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Impact</vt:lpstr>
      <vt:lpstr>Wingdings</vt:lpstr>
      <vt:lpstr>2_Office Theme</vt:lpstr>
      <vt:lpstr>standard_PowerPoint</vt:lpstr>
      <vt:lpstr>PowerPoint Presentation</vt:lpstr>
      <vt:lpstr>Contents</vt:lpstr>
      <vt:lpstr>What Is a Financial Statement Audit? </vt:lpstr>
      <vt:lpstr>Purpose of Financial Statement Audit </vt:lpstr>
      <vt:lpstr>What Is a Financial Statement Auditor Looking for?</vt:lpstr>
      <vt:lpstr>Standard Phases of an Audit</vt:lpstr>
      <vt:lpstr>Audit Opinions</vt:lpstr>
      <vt:lpstr>Conclusion</vt:lpstr>
      <vt:lpstr>PowerPoint Presentation</vt:lpstr>
      <vt:lpstr>Example: Auditing Property Balances</vt:lpstr>
      <vt:lpstr>Auditing Property</vt:lpstr>
      <vt:lpstr>Auditing Property</vt:lpstr>
      <vt:lpstr>Auditing Property</vt:lpstr>
      <vt:lpstr>Auditing Property</vt:lpstr>
    </vt:vector>
  </TitlesOfParts>
  <Company>EITSD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ODCFO PowerPoint Presentation Template</dc:title>
  <dc:creator>Kristin Wulff</dc:creator>
  <cp:lastModifiedBy>WhartoRH</cp:lastModifiedBy>
  <cp:revision>856</cp:revision>
  <cp:lastPrinted>2017-11-03T18:56:50Z</cp:lastPrinted>
  <dcterms:created xsi:type="dcterms:W3CDTF">2016-02-16T20:08:02Z</dcterms:created>
  <dcterms:modified xsi:type="dcterms:W3CDTF">2017-11-03T19:08:10Z</dcterms:modified>
</cp:coreProperties>
</file>